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C8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9F180-DC0B-4A9F-9C63-1DC8FDFD0C1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7059DEF-38B5-4530-B100-FEA3F2AFB418}">
      <dgm:prSet phldrT="[Текст]"/>
      <dgm:spPr>
        <a:solidFill>
          <a:srgbClr val="FFFF66"/>
        </a:solidFill>
        <a:ln>
          <a:solidFill>
            <a:srgbClr val="FFFF00"/>
          </a:solidFill>
        </a:ln>
        <a:effectLst>
          <a:outerShdw blurRad="50800" dist="50800" dir="5400000" sx="106000" sy="106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 algn="ctr"/>
          <a:r>
            <a:rPr lang="uk-UA" b="1" dirty="0" smtClean="0">
              <a:solidFill>
                <a:schemeClr val="accent1">
                  <a:lumMod val="75000"/>
                </a:schemeClr>
              </a:solidFill>
            </a:rPr>
            <a:t>Дитина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48982470-A7D7-453B-88DE-169BB33425BE}" type="parTrans" cxnId="{1EB92724-C270-4281-9948-C92B746E6D9A}">
      <dgm:prSet/>
      <dgm:spPr/>
      <dgm:t>
        <a:bodyPr/>
        <a:lstStyle/>
        <a:p>
          <a:endParaRPr lang="ru-RU"/>
        </a:p>
      </dgm:t>
    </dgm:pt>
    <dgm:pt modelId="{E4B53E2C-F026-40AB-8A57-5284AAF6BCC5}" type="sibTrans" cxnId="{1EB92724-C270-4281-9948-C92B746E6D9A}">
      <dgm:prSet/>
      <dgm:spPr/>
      <dgm:t>
        <a:bodyPr/>
        <a:lstStyle/>
        <a:p>
          <a:endParaRPr lang="ru-RU"/>
        </a:p>
      </dgm:t>
    </dgm:pt>
    <dgm:pt modelId="{9E976E9B-AA4E-462D-9946-FCD7880A9B91}" type="pres">
      <dgm:prSet presAssocID="{B929F180-DC0B-4A9F-9C63-1DC8FDFD0C1C}" presName="Name0" presStyleCnt="0">
        <dgm:presLayoutVars>
          <dgm:dir/>
          <dgm:resizeHandles val="exact"/>
        </dgm:presLayoutVars>
      </dgm:prSet>
      <dgm:spPr/>
    </dgm:pt>
    <dgm:pt modelId="{53DD8244-6F29-412F-A86B-E52E65465F50}" type="pres">
      <dgm:prSet presAssocID="{B929F180-DC0B-4A9F-9C63-1DC8FDFD0C1C}" presName="vNodes" presStyleCnt="0"/>
      <dgm:spPr/>
    </dgm:pt>
    <dgm:pt modelId="{6C215F23-06F1-44BA-A6FB-05DAC1181D65}" type="pres">
      <dgm:prSet presAssocID="{B929F180-DC0B-4A9F-9C63-1DC8FDFD0C1C}" presName="lastNode" presStyleLbl="node1" presStyleIdx="0" presStyleCnt="1" custScaleX="63306" custScaleY="66245" custLinFactNeighborX="63" custLinFactNeighborY="-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329C1-2E68-4648-9812-77BFD3E36B42}" type="presOf" srcId="{B929F180-DC0B-4A9F-9C63-1DC8FDFD0C1C}" destId="{9E976E9B-AA4E-462D-9946-FCD7880A9B91}" srcOrd="0" destOrd="0" presId="urn:microsoft.com/office/officeart/2005/8/layout/equation2"/>
    <dgm:cxn modelId="{FF8E8BBD-2807-439C-8E8C-71665B1B3DAF}" type="presOf" srcId="{27059DEF-38B5-4530-B100-FEA3F2AFB418}" destId="{6C215F23-06F1-44BA-A6FB-05DAC1181D65}" srcOrd="0" destOrd="0" presId="urn:microsoft.com/office/officeart/2005/8/layout/equation2"/>
    <dgm:cxn modelId="{1EB92724-C270-4281-9948-C92B746E6D9A}" srcId="{B929F180-DC0B-4A9F-9C63-1DC8FDFD0C1C}" destId="{27059DEF-38B5-4530-B100-FEA3F2AFB418}" srcOrd="0" destOrd="0" parTransId="{48982470-A7D7-453B-88DE-169BB33425BE}" sibTransId="{E4B53E2C-F026-40AB-8A57-5284AAF6BCC5}"/>
    <dgm:cxn modelId="{56ED81FF-0CCE-4A98-8673-A16F1B68E437}" type="presParOf" srcId="{9E976E9B-AA4E-462D-9946-FCD7880A9B91}" destId="{53DD8244-6F29-412F-A86B-E52E65465F50}" srcOrd="0" destOrd="0" presId="urn:microsoft.com/office/officeart/2005/8/layout/equation2"/>
    <dgm:cxn modelId="{056BF012-161D-44B6-88D8-577418C44ADC}" type="presParOf" srcId="{9E976E9B-AA4E-462D-9946-FCD7880A9B91}" destId="{6C215F23-06F1-44BA-A6FB-05DAC1181D65}" srcOrd="1" destOrd="0" presId="urn:microsoft.com/office/officeart/2005/8/layout/equation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834DD-6CE5-4EEB-80A5-32A75487A56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C25AD-D5E4-47B8-8447-901B7A9F9C98}">
      <dgm:prSet phldrT="[Текст]"/>
      <dgm:spPr>
        <a:solidFill>
          <a:schemeClr val="tx1"/>
        </a:solidFill>
        <a:ln>
          <a:solidFill>
            <a:srgbClr val="FFFF00"/>
          </a:solidFill>
        </a:ln>
        <a:effectLst>
          <a:outerShdw blurRad="50800" dist="50800" dir="5400000" sx="113000" sy="113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Бездуховність</a:t>
          </a:r>
          <a:endParaRPr lang="ru-RU" b="1" dirty="0">
            <a:solidFill>
              <a:srgbClr val="FFFF00"/>
            </a:solidFill>
          </a:endParaRPr>
        </a:p>
      </dgm:t>
    </dgm:pt>
    <dgm:pt modelId="{81ECDF44-9364-43AB-99E0-AFBBD2B80465}" type="parTrans" cxnId="{E328234B-0AE3-4F0F-A32E-4A9201AAD35E}">
      <dgm:prSet/>
      <dgm:spPr/>
      <dgm:t>
        <a:bodyPr/>
        <a:lstStyle/>
        <a:p>
          <a:endParaRPr lang="ru-RU"/>
        </a:p>
      </dgm:t>
    </dgm:pt>
    <dgm:pt modelId="{79376727-8DF4-4D9C-8948-95F03050CBB6}" type="sibTrans" cxnId="{E328234B-0AE3-4F0F-A32E-4A9201AAD35E}">
      <dgm:prSet/>
      <dgm:spPr/>
      <dgm:t>
        <a:bodyPr/>
        <a:lstStyle/>
        <a:p>
          <a:endParaRPr lang="ru-RU"/>
        </a:p>
      </dgm:t>
    </dgm:pt>
    <dgm:pt modelId="{7CD38EAB-A02D-4AD1-A4DA-4CE0D89A4886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FFFF00"/>
          </a:solidFill>
        </a:ln>
        <a:effectLst>
          <a:outerShdw blurRad="50800" dist="50800" dir="5400000" sx="113000" sy="113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Духовність</a:t>
          </a:r>
          <a:endParaRPr lang="ru-RU" b="1" dirty="0">
            <a:solidFill>
              <a:srgbClr val="FFFF00"/>
            </a:solidFill>
          </a:endParaRPr>
        </a:p>
      </dgm:t>
    </dgm:pt>
    <dgm:pt modelId="{724E7D99-77E0-4DCE-95B6-DEE7E5539C75}" type="parTrans" cxnId="{6F207519-A525-40B0-AA07-13C9269F4E1E}">
      <dgm:prSet/>
      <dgm:spPr/>
      <dgm:t>
        <a:bodyPr/>
        <a:lstStyle/>
        <a:p>
          <a:endParaRPr lang="ru-RU"/>
        </a:p>
      </dgm:t>
    </dgm:pt>
    <dgm:pt modelId="{B00EEFC9-C7FA-45EB-96BB-D36E65DD0A4B}" type="sibTrans" cxnId="{6F207519-A525-40B0-AA07-13C9269F4E1E}">
      <dgm:prSet/>
      <dgm:spPr/>
      <dgm:t>
        <a:bodyPr/>
        <a:lstStyle/>
        <a:p>
          <a:endParaRPr lang="ru-RU"/>
        </a:p>
      </dgm:t>
    </dgm:pt>
    <dgm:pt modelId="{358FDFBF-E984-4F22-982D-D465CD67F964}" type="pres">
      <dgm:prSet presAssocID="{408834DD-6CE5-4EEB-80A5-32A75487A5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41171-49E1-4D42-A171-7AF2DCB96CC2}" type="pres">
      <dgm:prSet presAssocID="{752C25AD-D5E4-47B8-8447-901B7A9F9C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AE216-29D4-429C-818F-0616003A4815}" type="pres">
      <dgm:prSet presAssocID="{7CD38EAB-A02D-4AD1-A4DA-4CE0D89A4886}" presName="arrow" presStyleLbl="node1" presStyleIdx="1" presStyleCnt="2" custRadScaleRad="109443" custRadScaleInc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BF9FA-1EDA-46D9-B9A9-D6FC6FB6C8F6}" type="presOf" srcId="{752C25AD-D5E4-47B8-8447-901B7A9F9C98}" destId="{38141171-49E1-4D42-A171-7AF2DCB96CC2}" srcOrd="0" destOrd="0" presId="urn:microsoft.com/office/officeart/2005/8/layout/arrow5"/>
    <dgm:cxn modelId="{058E0A41-8202-4690-B7F6-4B9AC7D16592}" type="presOf" srcId="{408834DD-6CE5-4EEB-80A5-32A75487A56F}" destId="{358FDFBF-E984-4F22-982D-D465CD67F964}" srcOrd="0" destOrd="0" presId="urn:microsoft.com/office/officeart/2005/8/layout/arrow5"/>
    <dgm:cxn modelId="{6F207519-A525-40B0-AA07-13C9269F4E1E}" srcId="{408834DD-6CE5-4EEB-80A5-32A75487A56F}" destId="{7CD38EAB-A02D-4AD1-A4DA-4CE0D89A4886}" srcOrd="1" destOrd="0" parTransId="{724E7D99-77E0-4DCE-95B6-DEE7E5539C75}" sibTransId="{B00EEFC9-C7FA-45EB-96BB-D36E65DD0A4B}"/>
    <dgm:cxn modelId="{E328234B-0AE3-4F0F-A32E-4A9201AAD35E}" srcId="{408834DD-6CE5-4EEB-80A5-32A75487A56F}" destId="{752C25AD-D5E4-47B8-8447-901B7A9F9C98}" srcOrd="0" destOrd="0" parTransId="{81ECDF44-9364-43AB-99E0-AFBBD2B80465}" sibTransId="{79376727-8DF4-4D9C-8948-95F03050CBB6}"/>
    <dgm:cxn modelId="{739D7DA2-E52C-4DC8-911E-C96334FB8516}" type="presOf" srcId="{7CD38EAB-A02D-4AD1-A4DA-4CE0D89A4886}" destId="{957AE216-29D4-429C-818F-0616003A4815}" srcOrd="0" destOrd="0" presId="urn:microsoft.com/office/officeart/2005/8/layout/arrow5"/>
    <dgm:cxn modelId="{BFBCE1AE-4BA1-4D8E-99E5-D8E24A1784FC}" type="presParOf" srcId="{358FDFBF-E984-4F22-982D-D465CD67F964}" destId="{38141171-49E1-4D42-A171-7AF2DCB96CC2}" srcOrd="0" destOrd="0" presId="urn:microsoft.com/office/officeart/2005/8/layout/arrow5"/>
    <dgm:cxn modelId="{F2D7B915-D590-4366-90FF-F252B84E5677}" type="presParOf" srcId="{358FDFBF-E984-4F22-982D-D465CD67F964}" destId="{957AE216-29D4-429C-818F-0616003A4815}" srcOrd="1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834DD-6CE5-4EEB-80A5-32A75487A56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C25AD-D5E4-47B8-8447-901B7A9F9C98}">
      <dgm:prSet phldrT="[Текст]"/>
      <dgm:spPr>
        <a:solidFill>
          <a:schemeClr val="tx1"/>
        </a:solidFill>
        <a:ln>
          <a:solidFill>
            <a:srgbClr val="FFFF00"/>
          </a:solidFill>
        </a:ln>
        <a:effectLst>
          <a:outerShdw blurRad="50800" dist="50800" dir="5400000" sx="116000" sy="116000" algn="ctr" rotWithShape="0">
            <a:srgbClr val="000000">
              <a:alpha val="43137"/>
            </a:srgbClr>
          </a:outerShdw>
        </a:effectLst>
        <a:scene3d>
          <a:camera prst="orthographicFront"/>
          <a:lightRig rig="balanced" dir="t">
            <a:rot lat="0" lon="0" rev="1200000"/>
          </a:lightRig>
        </a:scene3d>
        <a:sp3d extrusionH="76200" contourW="12700">
          <a:bevelT/>
          <a:extrusionClr>
            <a:schemeClr val="tx2">
              <a:lumMod val="40000"/>
              <a:lumOff val="60000"/>
            </a:schemeClr>
          </a:extrusionClr>
          <a:contourClr>
            <a:srgbClr val="FFFF00"/>
          </a:contourClr>
        </a:sp3d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Аморальність оточення</a:t>
          </a:r>
          <a:endParaRPr lang="ru-RU" b="1" dirty="0">
            <a:solidFill>
              <a:srgbClr val="FFFF00"/>
            </a:solidFill>
          </a:endParaRPr>
        </a:p>
      </dgm:t>
    </dgm:pt>
    <dgm:pt modelId="{81ECDF44-9364-43AB-99E0-AFBBD2B80465}" type="parTrans" cxnId="{E328234B-0AE3-4F0F-A32E-4A9201AAD35E}">
      <dgm:prSet/>
      <dgm:spPr/>
      <dgm:t>
        <a:bodyPr/>
        <a:lstStyle/>
        <a:p>
          <a:endParaRPr lang="ru-RU"/>
        </a:p>
      </dgm:t>
    </dgm:pt>
    <dgm:pt modelId="{79376727-8DF4-4D9C-8948-95F03050CBB6}" type="sibTrans" cxnId="{E328234B-0AE3-4F0F-A32E-4A9201AAD35E}">
      <dgm:prSet/>
      <dgm:spPr/>
      <dgm:t>
        <a:bodyPr/>
        <a:lstStyle/>
        <a:p>
          <a:endParaRPr lang="ru-RU"/>
        </a:p>
      </dgm:t>
    </dgm:pt>
    <dgm:pt modelId="{7CD38EAB-A02D-4AD1-A4DA-4CE0D89A4886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FFFF00"/>
          </a:solidFill>
        </a:ln>
        <a:effectLst>
          <a:outerShdw blurRad="50800" dist="50800" dir="5340000" sx="113000" sy="113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Протидія аморальності</a:t>
          </a:r>
          <a:endParaRPr lang="ru-RU" b="1" dirty="0">
            <a:solidFill>
              <a:srgbClr val="FFFF00"/>
            </a:solidFill>
          </a:endParaRPr>
        </a:p>
      </dgm:t>
    </dgm:pt>
    <dgm:pt modelId="{724E7D99-77E0-4DCE-95B6-DEE7E5539C75}" type="parTrans" cxnId="{6F207519-A525-40B0-AA07-13C9269F4E1E}">
      <dgm:prSet/>
      <dgm:spPr/>
      <dgm:t>
        <a:bodyPr/>
        <a:lstStyle/>
        <a:p>
          <a:endParaRPr lang="ru-RU"/>
        </a:p>
      </dgm:t>
    </dgm:pt>
    <dgm:pt modelId="{B00EEFC9-C7FA-45EB-96BB-D36E65DD0A4B}" type="sibTrans" cxnId="{6F207519-A525-40B0-AA07-13C9269F4E1E}">
      <dgm:prSet/>
      <dgm:spPr/>
      <dgm:t>
        <a:bodyPr/>
        <a:lstStyle/>
        <a:p>
          <a:endParaRPr lang="ru-RU"/>
        </a:p>
      </dgm:t>
    </dgm:pt>
    <dgm:pt modelId="{358FDFBF-E984-4F22-982D-D465CD67F964}" type="pres">
      <dgm:prSet presAssocID="{408834DD-6CE5-4EEB-80A5-32A75487A5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41171-49E1-4D42-A171-7AF2DCB96CC2}" type="pres">
      <dgm:prSet presAssocID="{752C25AD-D5E4-47B8-8447-901B7A9F9C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AE216-29D4-429C-818F-0616003A4815}" type="pres">
      <dgm:prSet presAssocID="{7CD38EAB-A02D-4AD1-A4DA-4CE0D89A488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149C7-DD88-4560-9E65-2AF4C8974B05}" type="presOf" srcId="{752C25AD-D5E4-47B8-8447-901B7A9F9C98}" destId="{38141171-49E1-4D42-A171-7AF2DCB96CC2}" srcOrd="0" destOrd="0" presId="urn:microsoft.com/office/officeart/2005/8/layout/arrow5"/>
    <dgm:cxn modelId="{B4C7E220-B801-4711-B94F-BB89ADFC0258}" type="presOf" srcId="{7CD38EAB-A02D-4AD1-A4DA-4CE0D89A4886}" destId="{957AE216-29D4-429C-818F-0616003A4815}" srcOrd="0" destOrd="0" presId="urn:microsoft.com/office/officeart/2005/8/layout/arrow5"/>
    <dgm:cxn modelId="{6F207519-A525-40B0-AA07-13C9269F4E1E}" srcId="{408834DD-6CE5-4EEB-80A5-32A75487A56F}" destId="{7CD38EAB-A02D-4AD1-A4DA-4CE0D89A4886}" srcOrd="1" destOrd="0" parTransId="{724E7D99-77E0-4DCE-95B6-DEE7E5539C75}" sibTransId="{B00EEFC9-C7FA-45EB-96BB-D36E65DD0A4B}"/>
    <dgm:cxn modelId="{E328234B-0AE3-4F0F-A32E-4A9201AAD35E}" srcId="{408834DD-6CE5-4EEB-80A5-32A75487A56F}" destId="{752C25AD-D5E4-47B8-8447-901B7A9F9C98}" srcOrd="0" destOrd="0" parTransId="{81ECDF44-9364-43AB-99E0-AFBBD2B80465}" sibTransId="{79376727-8DF4-4D9C-8948-95F03050CBB6}"/>
    <dgm:cxn modelId="{94AE2090-F400-4E6F-8445-EA2FF4933B09}" type="presOf" srcId="{408834DD-6CE5-4EEB-80A5-32A75487A56F}" destId="{358FDFBF-E984-4F22-982D-D465CD67F964}" srcOrd="0" destOrd="0" presId="urn:microsoft.com/office/officeart/2005/8/layout/arrow5"/>
    <dgm:cxn modelId="{D612CB16-A0F1-44B3-9F9C-E5771530391A}" type="presParOf" srcId="{358FDFBF-E984-4F22-982D-D465CD67F964}" destId="{38141171-49E1-4D42-A171-7AF2DCB96CC2}" srcOrd="0" destOrd="0" presId="urn:microsoft.com/office/officeart/2005/8/layout/arrow5"/>
    <dgm:cxn modelId="{D47DA07D-9D7B-49FF-BF9C-2E9736205503}" type="presParOf" srcId="{358FDFBF-E984-4F22-982D-D465CD67F964}" destId="{957AE216-29D4-429C-818F-0616003A4815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D591-4A0D-4AE4-84B4-ADF173107909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4B53-6AAD-464C-9924-8EE36C6EE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03-before_i_g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642974" y="0"/>
            <a:ext cx="9786974" cy="68580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 algn="just"/>
            <a:r>
              <a:rPr lang="uk-UA" sz="4800" dirty="0" smtClean="0">
                <a:solidFill>
                  <a:schemeClr val="bg1"/>
                </a:solidFill>
              </a:rPr>
              <a:t>         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dventure" pitchFamily="2" charset="0"/>
              </a:rPr>
              <a:t>Криниці духовності</a:t>
            </a: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  </a:t>
            </a:r>
            <a:r>
              <a:rPr lang="uk-UA" sz="3000" dirty="0" smtClean="0">
                <a:solidFill>
                  <a:schemeClr val="bg1"/>
                </a:solidFill>
              </a:rPr>
              <a:t>             </a:t>
            </a:r>
            <a:r>
              <a:rPr lang="uk-UA" sz="3000" b="1" dirty="0" smtClean="0">
                <a:solidFill>
                  <a:schemeClr val="tx1"/>
                </a:solidFill>
              </a:rPr>
              <a:t>авторська </a:t>
            </a:r>
          </a:p>
          <a:p>
            <a:r>
              <a:rPr lang="uk-UA" sz="3000" b="1" dirty="0" smtClean="0">
                <a:solidFill>
                  <a:schemeClr val="tx1"/>
                </a:solidFill>
              </a:rPr>
              <a:t>         виховна програма</a:t>
            </a:r>
          </a:p>
          <a:p>
            <a:r>
              <a:rPr lang="uk-UA" sz="3000" b="1" dirty="0" smtClean="0">
                <a:solidFill>
                  <a:schemeClr val="tx1"/>
                </a:solidFill>
              </a:rPr>
              <a:t>                розвитку</a:t>
            </a:r>
          </a:p>
          <a:p>
            <a:r>
              <a:rPr lang="uk-UA" sz="3000" b="1" dirty="0" smtClean="0">
                <a:solidFill>
                  <a:schemeClr val="tx1"/>
                </a:solidFill>
              </a:rPr>
              <a:t>     учнівського колективу</a:t>
            </a:r>
          </a:p>
          <a:p>
            <a:endParaRPr lang="uk-UA" sz="3000" dirty="0">
              <a:solidFill>
                <a:schemeClr val="bg1"/>
              </a:solidFill>
            </a:endParaRPr>
          </a:p>
          <a:p>
            <a:r>
              <a:rPr lang="uk-UA" sz="4000" dirty="0" smtClean="0">
                <a:solidFill>
                  <a:schemeClr val="bg1"/>
                </a:solidFill>
              </a:rPr>
              <a:t>        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5 – 7  класи</a:t>
            </a: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        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           </a:t>
            </a:r>
            <a:r>
              <a:rPr lang="uk-UA" sz="2400" b="1" dirty="0" smtClean="0">
                <a:solidFill>
                  <a:schemeClr val="tx1"/>
                </a:solidFill>
              </a:rPr>
              <a:t>Автор </a:t>
            </a:r>
          </a:p>
          <a:p>
            <a:r>
              <a:rPr lang="uk-UA" sz="2400" b="1" i="1" dirty="0" smtClean="0">
                <a:solidFill>
                  <a:schemeClr val="tx1"/>
                </a:solidFill>
              </a:rPr>
              <a:t>           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Кондесюк</a:t>
            </a:r>
            <a:r>
              <a:rPr lang="uk-UA" sz="2400" b="1" i="1" dirty="0" smtClean="0">
                <a:solidFill>
                  <a:schemeClr val="tx1"/>
                </a:solidFill>
              </a:rPr>
              <a:t> Тетяна Володимирівна, </a:t>
            </a:r>
            <a:r>
              <a:rPr lang="uk-UA" sz="2400" b="1" dirty="0" smtClean="0">
                <a:solidFill>
                  <a:schemeClr val="tx1"/>
                </a:solidFill>
              </a:rPr>
              <a:t>класний керівник 5-Б класу                                    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uk-UA" sz="2400" dirty="0" smtClean="0"/>
          </a:p>
        </p:txBody>
      </p:sp>
      <p:pic>
        <p:nvPicPr>
          <p:cNvPr id="7" name="Содержимое 6" descr="s640x480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554" y="1357298"/>
            <a:ext cx="564360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3-before_i_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00098" y="6429396"/>
            <a:ext cx="37623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808" y="650083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643238" y="6500834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2" y="0"/>
            <a:ext cx="91440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8401080" cy="4697427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chemeClr val="tx1"/>
                  </a:solidFill>
                </a:ln>
              </a:rPr>
              <a:t>      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</a:rPr>
              <a:t>     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Хто проводить своє життя в духовному удосконаленні, той завжди намагається перевершити самого себе, - це і є постійне свято перемоги в боротьбі з найдужчим супротивником – самим собою.</a:t>
            </a:r>
          </a:p>
          <a:p>
            <a:pPr>
              <a:buNone/>
            </a:pPr>
            <a:r>
              <a:rPr lang="uk-UA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                               </a:t>
            </a:r>
            <a:r>
              <a:rPr lang="uk-UA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Е. </a:t>
            </a:r>
            <a:r>
              <a:rPr lang="uk-UA" sz="40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Фейхтерс</a:t>
            </a:r>
            <a:r>
              <a:rPr lang="uk-UA" sz="4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лебен</a:t>
            </a:r>
            <a:r>
              <a:rPr lang="uk-UA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40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ТЕМАТИКА ВИХОВНИХ ГОДИН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5 </a:t>
            </a:r>
            <a:r>
              <a:rPr lang="ru-RU" sz="3600" dirty="0" err="1" smtClean="0"/>
              <a:t>клас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4600" b="1" i="1" dirty="0" smtClean="0"/>
              <a:t>(  35 годин на рік, 1 година на тиждень)</a:t>
            </a:r>
            <a:endParaRPr lang="ru-RU" sz="4600" b="1" dirty="0" smtClean="0"/>
          </a:p>
          <a:p>
            <a:pPr algn="just">
              <a:buNone/>
            </a:pPr>
            <a:r>
              <a:rPr lang="uk-UA" sz="5100" b="1" dirty="0" smtClean="0">
                <a:solidFill>
                  <a:schemeClr val="tx2"/>
                </a:solidFill>
              </a:rPr>
              <a:t>І. Ставлення до батьків та рідних (10 </a:t>
            </a:r>
            <a:r>
              <a:rPr lang="uk-UA" sz="5100" b="1" dirty="0" err="1" smtClean="0">
                <a:solidFill>
                  <a:schemeClr val="tx2"/>
                </a:solidFill>
              </a:rPr>
              <a:t>год</a:t>
            </a:r>
            <a:r>
              <a:rPr lang="uk-UA" sz="5100" b="1" dirty="0" smtClean="0">
                <a:solidFill>
                  <a:schemeClr val="tx2"/>
                </a:solidFill>
              </a:rPr>
              <a:t>).</a:t>
            </a:r>
            <a:endParaRPr lang="ru-RU" sz="51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uk-UA" sz="4600" b="1" i="1" dirty="0" smtClean="0"/>
              <a:t>Основні поняття:</a:t>
            </a:r>
            <a:endParaRPr lang="ru-RU" sz="4600" dirty="0" smtClean="0"/>
          </a:p>
          <a:p>
            <a:pPr algn="just">
              <a:buNone/>
            </a:pPr>
            <a:r>
              <a:rPr lang="uk-UA" sz="4600" i="1" dirty="0" smtClean="0"/>
              <a:t>батьки, бабусі й дідусі, повага, </a:t>
            </a:r>
            <a:r>
              <a:rPr lang="uk-UA" sz="4600" i="1" dirty="0" err="1" smtClean="0"/>
              <a:t>шана</a:t>
            </a:r>
            <a:r>
              <a:rPr lang="uk-UA" sz="4600" i="1" dirty="0" smtClean="0"/>
              <a:t>, повага, любов, турбота,честь родини, щастя батьків, піклування, пам’ять, спілкування зі старшими.</a:t>
            </a:r>
          </a:p>
          <a:p>
            <a:pPr algn="just">
              <a:buNone/>
            </a:pPr>
            <a:endParaRPr lang="ru-RU" sz="4600" dirty="0" smtClean="0"/>
          </a:p>
          <a:p>
            <a:pPr algn="just">
              <a:buNone/>
            </a:pPr>
            <a:r>
              <a:rPr lang="uk-UA" sz="5100" b="1" i="1" dirty="0" smtClean="0">
                <a:solidFill>
                  <a:srgbClr val="C00000"/>
                </a:solidFill>
              </a:rPr>
              <a:t>1.Повага, шанобливе ставлення до старших – закон нашого життя.</a:t>
            </a:r>
            <a:endParaRPr lang="ru-RU" sz="5100" b="1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uk-UA" sz="5100" b="1" i="1" dirty="0" smtClean="0"/>
              <a:t>Зміст:</a:t>
            </a:r>
            <a:r>
              <a:rPr lang="uk-UA" sz="5100" dirty="0" smtClean="0"/>
              <a:t> поважати старших треба тому, що вони мудріші, духовно багатші від тебе. У кожну хвилину свого спілкування зі старшими вмій учитися у них. Не будь самовпевненим, не думай, що тобі все під силу </a:t>
            </a:r>
            <a:r>
              <a:rPr lang="ru-RU" sz="5100" dirty="0" err="1" smtClean="0"/>
              <a:t>лише</a:t>
            </a:r>
            <a:r>
              <a:rPr lang="ru-RU" sz="5100" dirty="0" smtClean="0"/>
              <a:t> тому, </a:t>
            </a:r>
            <a:r>
              <a:rPr lang="ru-RU" sz="5100" dirty="0" err="1" smtClean="0"/>
              <a:t>що</a:t>
            </a:r>
            <a:r>
              <a:rPr lang="ru-RU" sz="5100" dirty="0" smtClean="0"/>
              <a:t> </a:t>
            </a:r>
            <a:r>
              <a:rPr lang="ru-RU" sz="5100" dirty="0" err="1" smtClean="0"/>
              <a:t>ти</a:t>
            </a:r>
            <a:r>
              <a:rPr lang="ru-RU" sz="5100" dirty="0" smtClean="0"/>
              <a:t> </a:t>
            </a:r>
            <a:r>
              <a:rPr lang="ru-RU" sz="5100" dirty="0" err="1" smtClean="0"/>
              <a:t>молодий</a:t>
            </a:r>
            <a:r>
              <a:rPr lang="ru-RU" sz="5100" dirty="0" smtClean="0"/>
              <a:t> </a:t>
            </a:r>
            <a:r>
              <a:rPr lang="ru-RU" sz="5100" dirty="0" err="1" smtClean="0"/>
              <a:t>і</a:t>
            </a:r>
            <a:r>
              <a:rPr lang="ru-RU" sz="5100" dirty="0" smtClean="0"/>
              <a:t> </a:t>
            </a:r>
            <a:r>
              <a:rPr lang="ru-RU" sz="5100" dirty="0" err="1" smtClean="0"/>
              <a:t>сповнений</a:t>
            </a:r>
            <a:r>
              <a:rPr lang="ru-RU" sz="5100" dirty="0" smtClean="0"/>
              <a:t> сил. </a:t>
            </a:r>
            <a:r>
              <a:rPr lang="uk-UA" sz="5100" dirty="0" smtClean="0"/>
              <a:t>Є речі, які під силу тільки старості, бо в ній – мудрість багатьох поколінь. Воля і слово старших – закон для всіх нас.</a:t>
            </a:r>
            <a:endParaRPr lang="ru-RU" sz="5100" dirty="0" smtClean="0"/>
          </a:p>
          <a:p>
            <a:pPr algn="just">
              <a:buNone/>
            </a:pPr>
            <a:r>
              <a:rPr lang="uk-UA" sz="5100" b="1" i="1" dirty="0" smtClean="0"/>
              <a:t>Форма:</a:t>
            </a:r>
            <a:r>
              <a:rPr lang="uk-UA" sz="5100" dirty="0" smtClean="0"/>
              <a:t> бесіда, анкетування.</a:t>
            </a:r>
            <a:endParaRPr lang="ru-RU" sz="5100" dirty="0" smtClean="0"/>
          </a:p>
          <a:p>
            <a:pPr algn="just">
              <a:buNone/>
            </a:pPr>
            <a:r>
              <a:rPr lang="uk-UA" sz="3800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357188"/>
            <a:ext cx="8572560" cy="605472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2.Любов до батьків, турбота про них.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uk-UA" b="1" i="1" dirty="0" smtClean="0"/>
              <a:t>Зміст:</a:t>
            </a:r>
            <a:r>
              <a:rPr lang="uk-UA" b="1" dirty="0" smtClean="0"/>
              <a:t> </a:t>
            </a:r>
            <a:r>
              <a:rPr lang="uk-UA" dirty="0" smtClean="0"/>
              <a:t>кожен твій крок, вчинок відгукується в батьківському серці радістю чи болем, щастям чи стражданням. Знай, що </a:t>
            </a:r>
            <a:r>
              <a:rPr lang="uk-UA" dirty="0" err="1" smtClean="0"/>
              <a:t>обов’</a:t>
            </a:r>
            <a:r>
              <a:rPr lang="ru-RU" dirty="0" err="1" smtClean="0"/>
              <a:t>язок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uk-UA" dirty="0" smtClean="0"/>
              <a:t> –</a:t>
            </a:r>
            <a:r>
              <a:rPr lang="ru-RU" dirty="0" smtClean="0"/>
              <a:t> </a:t>
            </a:r>
            <a:r>
              <a:rPr lang="ru-RU" dirty="0" err="1" smtClean="0"/>
              <a:t>віддяч</a:t>
            </a:r>
            <a:r>
              <a:rPr lang="uk-UA" dirty="0" err="1" smtClean="0"/>
              <a:t>увати</a:t>
            </a:r>
            <a:r>
              <a:rPr lang="uk-UA" dirty="0" smtClean="0"/>
              <a:t> батькам за турботу, безмежну любов і відданість. Цей борг не можна виміряти нічим.</a:t>
            </a:r>
            <a:endParaRPr lang="ru-RU" dirty="0" smtClean="0"/>
          </a:p>
          <a:p>
            <a:pPr algn="just">
              <a:buNone/>
            </a:pPr>
            <a:r>
              <a:rPr lang="uk-UA" b="1" i="1" dirty="0" smtClean="0"/>
              <a:t>Форма:</a:t>
            </a:r>
            <a:r>
              <a:rPr lang="uk-UA" b="1" dirty="0" smtClean="0"/>
              <a:t> </a:t>
            </a:r>
            <a:r>
              <a:rPr lang="uk-UA" dirty="0" smtClean="0"/>
              <a:t>бесіда за притчами В. Сухомлинського.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3.Батько і мати – найдорожчі, найрідніші люди.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uk-UA" b="1" i="1" dirty="0" smtClean="0"/>
              <a:t>Зміст</a:t>
            </a:r>
            <a:r>
              <a:rPr lang="uk-UA" i="1" dirty="0" smtClean="0"/>
              <a:t>:</a:t>
            </a:r>
            <a:r>
              <a:rPr lang="uk-UA" dirty="0" smtClean="0"/>
              <a:t> батько і мати дають тобі життя і живуть для твого щастя. Бережи їхнє </a:t>
            </a:r>
            <a:r>
              <a:rPr lang="uk-UA" dirty="0" err="1" smtClean="0"/>
              <a:t>здоров’</a:t>
            </a:r>
            <a:r>
              <a:rPr lang="ru-RU" dirty="0" smtClean="0"/>
              <a:t>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спокій</a:t>
            </a:r>
            <a:r>
              <a:rPr lang="ru-RU" dirty="0" smtClean="0"/>
              <a:t>. </a:t>
            </a:r>
            <a:r>
              <a:rPr lang="uk-UA" dirty="0" smtClean="0"/>
              <a:t>Не завдавай їм болю, прикрощів, страждань. Поважай працю батьків.</a:t>
            </a:r>
            <a:endParaRPr lang="ru-RU" dirty="0" smtClean="0"/>
          </a:p>
          <a:p>
            <a:pPr algn="just">
              <a:buNone/>
            </a:pPr>
            <a:r>
              <a:rPr lang="uk-UA" b="1" i="1" dirty="0" smtClean="0"/>
              <a:t>Форма:</a:t>
            </a:r>
            <a:r>
              <a:rPr lang="uk-UA" b="1" dirty="0" smtClean="0"/>
              <a:t> </a:t>
            </a:r>
            <a:r>
              <a:rPr lang="uk-UA" dirty="0" smtClean="0"/>
              <a:t>бесіда, фотовиставка «Моя родина».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-285776"/>
            <a:ext cx="9144000" cy="714377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uk-UA" dirty="0" smtClean="0"/>
          </a:p>
          <a:p>
            <a:r>
              <a:rPr lang="uk-UA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Актуальність програми</a:t>
            </a:r>
          </a:p>
          <a:p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1785918" y="2500306"/>
          <a:ext cx="550072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1214414" y="1357298"/>
          <a:ext cx="664373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214414" y="4357694"/>
          <a:ext cx="6643734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just"/>
            <a:endParaRPr lang="uk-UA" sz="2800" dirty="0" smtClean="0"/>
          </a:p>
          <a:p>
            <a:pPr lvl="1" algn="just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Мета виховання:  </a:t>
            </a:r>
          </a:p>
          <a:p>
            <a:pPr lvl="1"/>
            <a:r>
              <a:rPr lang="uk-UA" sz="2400" b="1" dirty="0" smtClean="0"/>
              <a:t>сприяти становленню гармонійно розвиненої, високоосвіченої,        високоморальної, соціально активної й національно свідомої   особистості, наділеної глибокою громадянською відповідальністю, високими духовними якостями, родинними й патріотичними почуттями, зі сформованою системою цінностей, здатної до саморозвитку й самовдосконалення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8" name="Рисунок 7" descr="800x_dscs0431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71472" y="3643314"/>
            <a:ext cx="800105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64" y="571480"/>
            <a:ext cx="5486400" cy="5715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pic>
        <p:nvPicPr>
          <p:cNvPr id="5" name="Рисунок 4" descr="800x0024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271464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214290"/>
            <a:ext cx="585791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Виховні завдання: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забезпечення умов для всебічного гармонійного розвитку дитини;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усвідомлення єдності людського роду і себе як його неповторної частини;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повага до людського життя;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духовна відповідальність перед своїми предками й нащадками;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людяність, рівність, прояв громадянських почуттів;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протидія аморальним явищам; формування гуманістичного світогляду;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формування мотивів і потреб моральної поведінки;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виховання високих моральних якостей, духовного багатства.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4929190" y="5643578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800x261602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357818" y="642918"/>
            <a:ext cx="36433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57158" y="0"/>
            <a:ext cx="5000660" cy="6858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Очікувані результати: 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uk-UA" sz="2700" dirty="0" smtClean="0"/>
              <a:t>- ставлення дитини до суспільства, людей, праці, активна життєва позиція;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спрямованість особистості учня, її потреби, мотиви, інтереси, ідеали;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рівень свідомості і відповідальності;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рівень моральної поведінки;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рівень культури, форми й засоби культурного самовияву і самоутвердження;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конструктивність або </a:t>
            </a:r>
            <a:r>
              <a:rPr lang="uk-UA" sz="2700" dirty="0" err="1" smtClean="0"/>
              <a:t>деструктивність</a:t>
            </a:r>
            <a:r>
              <a:rPr lang="uk-UA" sz="2700" dirty="0" smtClean="0"/>
              <a:t> поведінкових виявів учня;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- самовідчуття дитини (соціальне, етичне тощо).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2933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800xdsc_24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857628"/>
            <a:ext cx="8143932" cy="27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428604"/>
            <a:ext cx="8286808" cy="37147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5900" dirty="0" smtClean="0"/>
              <a:t>    </a:t>
            </a:r>
            <a:r>
              <a:rPr lang="uk-UA" sz="67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Принципи виховання:</a:t>
            </a:r>
            <a:endParaRPr lang="ru-RU" sz="67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sz="5100" b="1" dirty="0" smtClean="0"/>
              <a:t>  - принцип національної свідомості;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принцип гуманізації виховного процесу;		</a:t>
            </a:r>
          </a:p>
          <a:p>
            <a:pPr>
              <a:buNone/>
            </a:pPr>
            <a:r>
              <a:rPr lang="uk-UA" sz="5100" b="1" dirty="0" smtClean="0"/>
              <a:t>  - принцип соціальної відповідності;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принцип особистісної орієнтації;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принцип превентивності;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</a:t>
            </a:r>
            <a:r>
              <a:rPr lang="uk-UA" sz="5100" b="1" dirty="0" err="1" smtClean="0"/>
              <a:t>акмеологічний</a:t>
            </a:r>
            <a:r>
              <a:rPr lang="uk-UA" sz="5100" b="1" dirty="0" smtClean="0"/>
              <a:t> принцип;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принцип життєвої </a:t>
            </a:r>
            <a:r>
              <a:rPr lang="uk-UA" sz="5100" b="1" dirty="0" err="1" smtClean="0"/>
              <a:t>смислотворчої</a:t>
            </a:r>
            <a:r>
              <a:rPr lang="uk-UA" sz="5100" b="1" dirty="0" smtClean="0"/>
              <a:t> самодіяльності;</a:t>
            </a:r>
            <a:endParaRPr lang="ru-RU" sz="5100" b="1" dirty="0" smtClean="0"/>
          </a:p>
          <a:p>
            <a:pPr>
              <a:buNone/>
            </a:pPr>
            <a:r>
              <a:rPr lang="uk-UA" sz="5100" b="1" dirty="0" smtClean="0"/>
              <a:t>  - принцип єдності освіти й виховання.</a:t>
            </a:r>
            <a:endParaRPr lang="ru-RU" sz="51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800x660_6016ppp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385765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428604"/>
            <a:ext cx="5715008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         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Методи виховної діяльності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:</a:t>
            </a:r>
          </a:p>
          <a:p>
            <a:pPr lvl="1">
              <a:spcBef>
                <a:spcPts val="600"/>
              </a:spcBef>
              <a:buNone/>
            </a:pPr>
            <a:r>
              <a:rPr lang="uk-UA" dirty="0" smtClean="0"/>
              <a:t>   </a:t>
            </a:r>
            <a:r>
              <a:rPr lang="uk-UA" b="1" dirty="0" smtClean="0"/>
              <a:t>- </a:t>
            </a:r>
            <a:r>
              <a:rPr lang="uk-UA" b="1" i="1" dirty="0" smtClean="0"/>
              <a:t>методи формування свідомості:</a:t>
            </a:r>
            <a:r>
              <a:rPr lang="uk-UA" b="1" dirty="0" smtClean="0"/>
              <a:t> </a:t>
            </a:r>
            <a:endParaRPr lang="ru-RU" b="1" dirty="0" smtClean="0"/>
          </a:p>
          <a:p>
            <a:pPr lvl="1">
              <a:spcBef>
                <a:spcPts val="600"/>
              </a:spcBef>
              <a:buNone/>
            </a:pPr>
            <a:r>
              <a:rPr lang="uk-UA" b="1" dirty="0" smtClean="0"/>
              <a:t>    розповідь, лекція, етична бесіда, диспут, навіювання,      приклад, дискусія;</a:t>
            </a:r>
            <a:endParaRPr lang="ru-RU" b="1" dirty="0" smtClean="0"/>
          </a:p>
          <a:p>
            <a:pPr lvl="1">
              <a:spcBef>
                <a:spcPts val="600"/>
              </a:spcBef>
              <a:buNone/>
            </a:pPr>
            <a:r>
              <a:rPr lang="uk-UA" b="1" dirty="0" smtClean="0"/>
              <a:t>     - </a:t>
            </a:r>
            <a:r>
              <a:rPr lang="uk-UA" b="1" i="1" dirty="0" smtClean="0"/>
              <a:t>методи формування досвіду поведінки:</a:t>
            </a:r>
            <a:endParaRPr lang="ru-RU" b="1" dirty="0" smtClean="0"/>
          </a:p>
          <a:p>
            <a:pPr lvl="1">
              <a:spcBef>
                <a:spcPts val="600"/>
              </a:spcBef>
              <a:buNone/>
            </a:pPr>
            <a:r>
              <a:rPr lang="uk-UA" b="1" dirty="0" smtClean="0"/>
              <a:t>     вправи,  доручення, громадська думка, виховна ситуація,                                  педагогічна   вимога,  привчання;</a:t>
            </a:r>
            <a:endParaRPr lang="ru-RU" b="1" dirty="0" smtClean="0"/>
          </a:p>
          <a:p>
            <a:pPr lvl="1">
              <a:spcBef>
                <a:spcPts val="600"/>
              </a:spcBef>
              <a:buNone/>
            </a:pPr>
            <a:r>
              <a:rPr lang="uk-UA" b="1" dirty="0" smtClean="0"/>
              <a:t>     - </a:t>
            </a:r>
            <a:r>
              <a:rPr lang="uk-UA" b="1" i="1" dirty="0" smtClean="0"/>
              <a:t>методи стимулювання і корекції поведінки:</a:t>
            </a:r>
            <a:endParaRPr lang="ru-RU" b="1" dirty="0" smtClean="0"/>
          </a:p>
          <a:p>
            <a:pPr lvl="1">
              <a:spcBef>
                <a:spcPts val="600"/>
              </a:spcBef>
              <a:buNone/>
            </a:pPr>
            <a:r>
              <a:rPr lang="uk-UA" b="1" dirty="0" smtClean="0"/>
              <a:t>     змагання, заохочення, покарання, залучення до діяльності.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3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800xvesna_2009_01_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3643314"/>
            <a:ext cx="835824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85728"/>
            <a:ext cx="8186766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FF66"/>
                </a:solidFill>
              </a:rPr>
              <a:t>     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</a:rPr>
              <a:t>Форми виховної роботи:</a:t>
            </a:r>
          </a:p>
          <a:p>
            <a:pPr>
              <a:buNone/>
            </a:pPr>
            <a:r>
              <a:rPr lang="uk-UA" dirty="0" smtClean="0">
                <a:solidFill>
                  <a:srgbClr val="FFFF66"/>
                </a:solidFill>
              </a:rPr>
              <a:t>     </a:t>
            </a:r>
            <a:r>
              <a:rPr lang="uk-UA" sz="2400" b="1" dirty="0" smtClean="0"/>
              <a:t>використання біографій, життєвого досвіду великих людей; листи до близьких, присвяти; творчі проекти власного духовного розвитку; акції милосердя; тематичні фотовиставки; інсценізації; зустрічі з цікавими людьми; портрет класу «Наше моральне обличчя»; проект «Учень року»; усні журнали; святкові концерти; бесіди, дискусії на морально-етичні теми та інші.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858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800ximg_8053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214290"/>
            <a:ext cx="392909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42852"/>
            <a:ext cx="4786346" cy="67151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/>
              <a:t>        </a:t>
            </a:r>
            <a:r>
              <a:rPr lang="uk-UA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Зміст виховної роботи</a:t>
            </a:r>
            <a:endParaRPr lang="uk-UA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5 клас: </a:t>
            </a:r>
            <a:r>
              <a:rPr lang="uk-UA" sz="2600" b="1" dirty="0" smtClean="0"/>
              <a:t>І. «Ставлення до батьків та рідних».</a:t>
            </a:r>
            <a:endParaRPr lang="ru-RU" sz="2600" b="1" dirty="0" smtClean="0"/>
          </a:p>
          <a:p>
            <a:pPr>
              <a:buNone/>
            </a:pPr>
            <a:r>
              <a:rPr lang="uk-UA" sz="2600" b="1" i="1" dirty="0" smtClean="0"/>
              <a:t>            </a:t>
            </a:r>
            <a:r>
              <a:rPr lang="uk-UA" sz="2600" b="1" dirty="0" smtClean="0"/>
              <a:t>ІІ. «</a:t>
            </a:r>
            <a:r>
              <a:rPr lang="uk-UA" sz="2600" b="1" dirty="0" err="1" smtClean="0"/>
              <a:t>Обов’</a:t>
            </a:r>
            <a:r>
              <a:rPr lang="ru-RU" sz="2600" b="1" dirty="0" err="1" smtClean="0"/>
              <a:t>язок</a:t>
            </a:r>
            <a:r>
              <a:rPr lang="ru-RU" sz="2600" b="1" dirty="0" smtClean="0"/>
              <a:t> перед людьми та </a:t>
            </a:r>
            <a:r>
              <a:rPr lang="ru-RU" sz="2600" b="1" dirty="0" err="1" smtClean="0"/>
              <a:t>суспільством</a:t>
            </a:r>
            <a:r>
              <a:rPr lang="uk-UA" sz="2600" b="1" dirty="0" smtClean="0"/>
              <a:t>»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uk-UA" sz="2600" b="1" dirty="0" smtClean="0"/>
              <a:t>            ІІІ. «Розуміння життя, добра і зла в ньому».</a:t>
            </a:r>
            <a:endParaRPr lang="ru-RU" sz="2600" b="1" dirty="0" smtClean="0"/>
          </a:p>
          <a:p>
            <a:pPr>
              <a:buNone/>
            </a:pPr>
            <a:r>
              <a:rPr lang="uk-UA" sz="2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6 клас:</a:t>
            </a:r>
            <a:r>
              <a:rPr lang="uk-UA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uk-UA" sz="2600" b="1" dirty="0" smtClean="0"/>
              <a:t>І. «Виховання високих моральних якостей і норм поведінки».</a:t>
            </a:r>
            <a:endParaRPr lang="ru-RU" sz="2600" b="1" dirty="0" smtClean="0"/>
          </a:p>
          <a:p>
            <a:pPr>
              <a:buNone/>
            </a:pPr>
            <a:r>
              <a:rPr lang="uk-UA" sz="2600" b="1" i="1" dirty="0" smtClean="0"/>
              <a:t>             </a:t>
            </a:r>
            <a:r>
              <a:rPr lang="uk-UA" sz="2600" b="1" dirty="0" smtClean="0"/>
              <a:t>ІІ. «Любов до знань, школи й учителя».</a:t>
            </a:r>
            <a:endParaRPr lang="ru-RU" sz="2600" b="1" dirty="0" smtClean="0"/>
          </a:p>
          <a:p>
            <a:pPr>
              <a:buNone/>
            </a:pPr>
            <a:r>
              <a:rPr lang="uk-UA" sz="2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7 клас: </a:t>
            </a:r>
            <a:r>
              <a:rPr lang="uk-UA" sz="2600" b="1" dirty="0" smtClean="0"/>
              <a:t>І. «Дружба, любов, </a:t>
            </a:r>
            <a:r>
              <a:rPr lang="uk-UA" sz="2600" b="1" dirty="0" err="1" smtClean="0"/>
              <a:t>сім’</a:t>
            </a:r>
            <a:r>
              <a:rPr lang="ru-RU" sz="2600" b="1" dirty="0" smtClean="0"/>
              <a:t>я</a:t>
            </a:r>
            <a:r>
              <a:rPr lang="uk-UA" sz="2600" b="1" dirty="0" smtClean="0"/>
              <a:t>».</a:t>
            </a:r>
            <a:endParaRPr lang="ru-RU" sz="2600" b="1" dirty="0" smtClean="0"/>
          </a:p>
          <a:p>
            <a:pPr>
              <a:buNone/>
            </a:pPr>
            <a:r>
              <a:rPr lang="uk-UA" sz="2600" b="1" i="1" dirty="0" smtClean="0"/>
              <a:t>           </a:t>
            </a:r>
            <a:r>
              <a:rPr lang="uk-UA" sz="2600" b="1" dirty="0" smtClean="0"/>
              <a:t>  ІІ. «Розуміння краси природи, навколишнього світу»</a:t>
            </a:r>
            <a:r>
              <a:rPr lang="uk-UA" sz="2600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762</TotalTime>
  <Words>650</Words>
  <Application>Microsoft Office PowerPoint</Application>
  <PresentationFormat>Экран (4:3)</PresentationFormat>
  <Paragraphs>82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Очікувані результати:  - ставлення дитини до суспільства, людей, праці, активна життєва позиція;  - спрямованість особистості учня, її потреби, мотиви, інтереси, ідеали;  - рівень свідомості і відповідальності; - рівень моральної поведінки;  - рівень культури, форми й засоби культурного самовияву і самоутвердження;  - конструктивність або деструктивність поведінкових виявів учня;  - самовідчуття дитини (соціальне, етичне тощо). </vt:lpstr>
      <vt:lpstr>Слайд 6</vt:lpstr>
      <vt:lpstr>Слайд 7</vt:lpstr>
      <vt:lpstr>Слайд 8</vt:lpstr>
      <vt:lpstr>Слайд 9</vt:lpstr>
      <vt:lpstr>Слайд 10</vt:lpstr>
      <vt:lpstr>ТЕМАТИКА ВИХОВНИХ ГОДИН 5 клас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78</cp:revision>
  <dcterms:created xsi:type="dcterms:W3CDTF">2009-11-19T16:02:01Z</dcterms:created>
  <dcterms:modified xsi:type="dcterms:W3CDTF">2013-02-14T19:48:59Z</dcterms:modified>
</cp:coreProperties>
</file>