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sldIdLst>
    <p:sldId id="256" r:id="rId6"/>
    <p:sldId id="269" r:id="rId7"/>
    <p:sldId id="270" r:id="rId8"/>
    <p:sldId id="272" r:id="rId9"/>
    <p:sldId id="271" r:id="rId10"/>
    <p:sldId id="257" r:id="rId11"/>
    <p:sldId id="258" r:id="rId12"/>
    <p:sldId id="259" r:id="rId13"/>
    <p:sldId id="261" r:id="rId14"/>
    <p:sldId id="262" r:id="rId15"/>
    <p:sldId id="263" r:id="rId16"/>
    <p:sldId id="264" r:id="rId17"/>
    <p:sldId id="260" r:id="rId18"/>
    <p:sldId id="265" r:id="rId19"/>
    <p:sldId id="266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74" d="100"/>
          <a:sy n="74" d="100"/>
        </p:scale>
        <p:origin x="-1205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6BC068-61A9-421B-AE9F-41A69FE07D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95CE4-E784-41CD-A0AE-F5DF547C5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6FA0C-7049-4911-A5ED-FB172D76F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17A3-0CE7-45E8-BBB2-AF5941A96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5C468-AF4A-4504-9614-6205FA9F68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F19FF-9BE4-46CC-8118-8AA6CEF26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E4482-940D-438F-83D1-699E4020D1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935CF-7C64-4CC9-BADE-78D7C9182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9C204-3D68-45CB-8F67-76D1A534B4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5A064-C4BB-45DB-937D-2B0D3C2238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57626-A017-4479-A00A-976B05116C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AFE713B-4C49-42B5-A9A0-FA6A745A7F1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1371600" y="142875"/>
            <a:ext cx="7772400" cy="1214438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</a:rPr>
              <a:t>УРОК УКРАЇНСЬКОЇ МОВИ </a:t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В 7 КЛАСІ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 b="13515"/>
          <a:stretch>
            <a:fillRect/>
          </a:stretch>
        </p:blipFill>
        <p:spPr bwMode="auto">
          <a:xfrm>
            <a:off x="1071538" y="1285860"/>
            <a:ext cx="8072462" cy="530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7772400" cy="85725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СОН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8143932" cy="5024454"/>
          </a:xfrm>
        </p:spPr>
        <p:txBody>
          <a:bodyPr/>
          <a:lstStyle/>
          <a:p>
            <a:pPr>
              <a:buNone/>
            </a:pPr>
            <a:r>
              <a:rPr lang="uk-UA" sz="2200" dirty="0" smtClean="0"/>
              <a:t>     У </a:t>
            </a:r>
            <a:r>
              <a:rPr lang="uk-UA" sz="2200" dirty="0"/>
              <a:t>багатьох народів є загадка, яка звучить приблизно так: що у світі найсолодше? Відповідь: сон.</a:t>
            </a:r>
            <a:endParaRPr lang="ru-RU" sz="2200" dirty="0"/>
          </a:p>
          <a:p>
            <a:pPr>
              <a:buNone/>
            </a:pPr>
            <a:r>
              <a:rPr lang="uk-UA" sz="2200" dirty="0" smtClean="0"/>
              <a:t>     Сон </a:t>
            </a:r>
            <a:r>
              <a:rPr lang="uk-UA" sz="2200" dirty="0"/>
              <a:t>необхідний для повноцінного відпочинку  організму людини.</a:t>
            </a:r>
            <a:endParaRPr lang="ru-RU" sz="2200" dirty="0"/>
          </a:p>
          <a:p>
            <a:pPr>
              <a:buNone/>
            </a:pPr>
            <a:r>
              <a:rPr lang="uk-UA" sz="2200" dirty="0" smtClean="0"/>
              <a:t>     Щоб </a:t>
            </a:r>
            <a:r>
              <a:rPr lang="uk-UA" sz="2200" dirty="0"/>
              <a:t>сон був здоровим, спокійним, а </a:t>
            </a:r>
            <a:r>
              <a:rPr lang="uk-UA" sz="2200" dirty="0" err="1"/>
              <a:t>засиналося</a:t>
            </a:r>
            <a:r>
              <a:rPr lang="uk-UA" sz="2200" dirty="0"/>
              <a:t> легко, треба дотримуватися деяких правил. По-перше, найкраще лягати спати в один і той самий час. </a:t>
            </a:r>
            <a:r>
              <a:rPr lang="uk-UA" sz="2200" dirty="0" smtClean="0"/>
              <a:t>По-друге</a:t>
            </a:r>
            <a:r>
              <a:rPr lang="uk-UA" sz="2200" dirty="0"/>
              <a:t>, перед сном не варто наїдатися – засинати на повний шлунок як-не-як  важко. І по-третє, не треба дивитися на ніч фільми жахів. Це настільки збуджує мозок, що йому потім доводиться довго заспокоюватися. </a:t>
            </a:r>
            <a:endParaRPr lang="ru-RU" sz="2200" dirty="0"/>
          </a:p>
          <a:p>
            <a:pPr>
              <a:buNone/>
            </a:pPr>
            <a:r>
              <a:rPr lang="uk-UA" sz="2200" dirty="0" smtClean="0"/>
              <a:t>     Ввечері</a:t>
            </a:r>
            <a:r>
              <a:rPr lang="uk-UA" sz="2200" dirty="0"/>
              <a:t>, після приготування уроків, бажано просто прогулятися на свіжому повітрі. Це сприятиме міцному сну.</a:t>
            </a:r>
            <a:endParaRPr lang="ru-RU" sz="2200" dirty="0"/>
          </a:p>
          <a:p>
            <a:pPr>
              <a:buNone/>
            </a:pPr>
            <a:r>
              <a:rPr lang="uk-UA" sz="2200" dirty="0" smtClean="0"/>
              <a:t>     І</a:t>
            </a:r>
            <a:r>
              <a:rPr lang="uk-UA" sz="2200" dirty="0"/>
              <a:t>, зрозуміло, необхідно провітрити кімнату на ніч і прийняти теплий душ.</a:t>
            </a:r>
            <a:endParaRPr lang="ru-RU" sz="2200" dirty="0"/>
          </a:p>
          <a:p>
            <a:pPr>
              <a:buNone/>
            </a:pPr>
            <a:endParaRPr lang="uk-UA" sz="2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12498" t="6251" r="12500" b="9375"/>
          <a:stretch>
            <a:fillRect/>
          </a:stretch>
        </p:blipFill>
        <p:spPr bwMode="auto">
          <a:xfrm>
            <a:off x="0" y="5572140"/>
            <a:ext cx="121441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00042"/>
            <a:ext cx="7772400" cy="64294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ОСОБИСТА ГІГІЄНА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</a:schemeClr>
                </a:solidFill>
              </a:rPr>
            </a:b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8058176" cy="5572164"/>
          </a:xfrm>
        </p:spPr>
        <p:txBody>
          <a:bodyPr/>
          <a:lstStyle/>
          <a:p>
            <a:pPr>
              <a:buNone/>
            </a:pPr>
            <a:r>
              <a:rPr lang="uk-UA" sz="2200" dirty="0" smtClean="0"/>
              <a:t>     Основою </a:t>
            </a:r>
            <a:r>
              <a:rPr lang="uk-UA" sz="2200" dirty="0"/>
              <a:t>здорового способу життя є особиста гігієна. Це комплекс</a:t>
            </a:r>
            <a:r>
              <a:rPr lang="uk-UA" sz="2200" i="1" dirty="0"/>
              <a:t> </a:t>
            </a:r>
            <a:r>
              <a:rPr lang="ru-RU" sz="2200" dirty="0" err="1"/>
              <a:t>з</a:t>
            </a:r>
            <a:r>
              <a:rPr lang="uk-UA" sz="2200" dirty="0" err="1"/>
              <a:t>аходів</a:t>
            </a:r>
            <a:r>
              <a:rPr lang="uk-UA" sz="2200" dirty="0"/>
              <a:t>, спрямованих на збереження та зміцнення здоров’я шляхом </a:t>
            </a:r>
            <a:r>
              <a:rPr lang="uk-UA" sz="2200" dirty="0" smtClean="0"/>
              <a:t>дотримання</a:t>
            </a:r>
            <a:r>
              <a:rPr lang="ru-RU" sz="2200" dirty="0" smtClean="0"/>
              <a:t> </a:t>
            </a:r>
            <a:r>
              <a:rPr lang="uk-UA" sz="2200" dirty="0" smtClean="0"/>
              <a:t>гігієнічних </a:t>
            </a:r>
            <a:r>
              <a:rPr lang="uk-UA" sz="2200" dirty="0"/>
              <a:t>вимог у повсякденному </a:t>
            </a:r>
            <a:r>
              <a:rPr lang="uk-UA" sz="2200" dirty="0" smtClean="0"/>
              <a:t>житті. </a:t>
            </a:r>
            <a:r>
              <a:rPr lang="uk-UA" sz="2200" dirty="0"/>
              <a:t>У сферу особистої гігієни </a:t>
            </a:r>
            <a:endParaRPr lang="ru-RU" sz="2200" dirty="0"/>
          </a:p>
          <a:p>
            <a:pPr>
              <a:buNone/>
            </a:pPr>
            <a:r>
              <a:rPr lang="uk-UA" sz="2200" dirty="0" smtClean="0"/>
              <a:t>     </a:t>
            </a:r>
            <a:r>
              <a:rPr lang="uk-UA" sz="2200" dirty="0" smtClean="0"/>
              <a:t>входять</a:t>
            </a:r>
            <a:r>
              <a:rPr lang="uk-UA" sz="2200" dirty="0"/>
              <a:t>: гігієна тіла і ротової порожнини, гігієна фізичного виховання і загартовування, гігієна відпочинку і сну, гігієна одягу та взуття, запобігання </a:t>
            </a:r>
            <a:r>
              <a:rPr lang="uk-UA" sz="2200" dirty="0" smtClean="0"/>
              <a:t>шкідливим </a:t>
            </a:r>
            <a:r>
              <a:rPr lang="uk-UA" sz="2200" dirty="0"/>
              <a:t>звичкам. Привчайся ходити рівно. </a:t>
            </a:r>
            <a:r>
              <a:rPr lang="uk-UA" sz="2200" dirty="0" smtClean="0"/>
              <a:t>Не </a:t>
            </a:r>
            <a:r>
              <a:rPr lang="uk-UA" sz="2200" dirty="0"/>
              <a:t>засовуй руки в кишені – це негарно. </a:t>
            </a:r>
            <a:r>
              <a:rPr lang="uk-UA" sz="2200" dirty="0" smtClean="0"/>
              <a:t>Не гнись</a:t>
            </a:r>
            <a:r>
              <a:rPr lang="uk-UA" sz="2200" dirty="0"/>
              <a:t>. Два – три рази на рік відвідуй лікаря для перевірки загального стану здоров’я. Щоб зуби зберегти здоровими, чисть їх регулярно двічі на день  після прийому їжі зранку і ввечері перед сном протягом трьох хвилин. Щоб зір не погіршувався, постійно дотримуйся «зорового режиму» - читай на відстані 30 – 40 сантиметрів від тексту, через 40 хвилин роби  перерву на 10 – 15 хвилин.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40"/>
            <a:ext cx="1186927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772400" cy="92867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ЇЖА – ДЖЕРЕЛО ЕНЕРГІЇ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8286808" cy="5095892"/>
          </a:xfrm>
        </p:spPr>
        <p:txBody>
          <a:bodyPr/>
          <a:lstStyle/>
          <a:p>
            <a:pPr>
              <a:buNone/>
            </a:pPr>
            <a:r>
              <a:rPr lang="uk-UA" sz="2200" dirty="0" smtClean="0"/>
              <a:t>     </a:t>
            </a:r>
            <a:r>
              <a:rPr lang="uk-UA" sz="2100" dirty="0" smtClean="0"/>
              <a:t>Енергія </a:t>
            </a:r>
            <a:r>
              <a:rPr lang="uk-UA" sz="2100" dirty="0"/>
              <a:t>з дня на день </a:t>
            </a:r>
            <a:r>
              <a:rPr lang="uk-UA" sz="2100" dirty="0" smtClean="0"/>
              <a:t>отримується організмом </a:t>
            </a:r>
            <a:r>
              <a:rPr lang="uk-UA" sz="2100" dirty="0"/>
              <a:t>людини з їжі. </a:t>
            </a:r>
            <a:r>
              <a:rPr lang="uk-UA" sz="2100" dirty="0" smtClean="0"/>
              <a:t>Таким </a:t>
            </a:r>
            <a:r>
              <a:rPr lang="uk-UA" sz="2100" dirty="0"/>
              <a:t>чином наш організм підтримує постійну температуру. Їжа потрібна для організму і як будівельний матеріал.</a:t>
            </a:r>
            <a:endParaRPr lang="ru-RU" sz="2100" dirty="0"/>
          </a:p>
          <a:p>
            <a:pPr>
              <a:buNone/>
            </a:pPr>
            <a:r>
              <a:rPr lang="uk-UA" sz="2100" dirty="0"/>
              <a:t> </a:t>
            </a:r>
            <a:r>
              <a:rPr lang="uk-UA" sz="2100" dirty="0" smtClean="0"/>
              <a:t>    Візьмемо </a:t>
            </a:r>
            <a:r>
              <a:rPr lang="uk-UA" sz="2100" dirty="0"/>
              <a:t>таку буденну культуру, як картопля. Мало хто знає, що споживання варених бульб сприяє лікуванню виразки шлунку, знижує артеріальний тиск. </a:t>
            </a:r>
            <a:endParaRPr lang="ru-RU" sz="2100" dirty="0"/>
          </a:p>
          <a:p>
            <a:pPr>
              <a:buNone/>
            </a:pPr>
            <a:r>
              <a:rPr lang="uk-UA" sz="2100" dirty="0"/>
              <a:t>	Капуста багата на вітаміни. А що вже говорити про цибулю і часник! Це чи не найкращі « лікарі» городу.</a:t>
            </a:r>
            <a:endParaRPr lang="ru-RU" sz="2100" dirty="0"/>
          </a:p>
          <a:p>
            <a:pPr>
              <a:buNone/>
            </a:pPr>
            <a:r>
              <a:rPr lang="uk-UA" sz="2100" dirty="0"/>
              <a:t>	Чудовими цілителями є і плоди саду – аґрус, суниці. Абрикоси посилюють зір.  До вподоби дітям виноград, вишні, </a:t>
            </a:r>
            <a:r>
              <a:rPr lang="uk-UA" sz="2100" dirty="0" smtClean="0"/>
              <a:t>сливи, які </a:t>
            </a:r>
            <a:r>
              <a:rPr lang="uk-UA" sz="2100" dirty="0"/>
              <a:t>зміцнюють </a:t>
            </a:r>
            <a:r>
              <a:rPr lang="uk-UA" sz="2100" dirty="0" smtClean="0"/>
              <a:t>організм і </a:t>
            </a:r>
            <a:r>
              <a:rPr lang="uk-UA" sz="2100" dirty="0"/>
              <a:t>славляться як протизапальні засоби.</a:t>
            </a:r>
            <a:endParaRPr lang="ru-RU" sz="2100" dirty="0"/>
          </a:p>
          <a:p>
            <a:pPr>
              <a:buNone/>
            </a:pPr>
            <a:r>
              <a:rPr lang="uk-UA" sz="2100" dirty="0"/>
              <a:t>	Багатий букет цілющих властивостей мають яблука та кавуни. Ними лікують гіпертонію, захворювання кровоносної системи.</a:t>
            </a:r>
            <a:endParaRPr lang="ru-RU" sz="2100" dirty="0"/>
          </a:p>
          <a:p>
            <a:pPr>
              <a:buNone/>
            </a:pPr>
            <a:r>
              <a:rPr lang="uk-UA" sz="2100" dirty="0"/>
              <a:t>	Отже, щоб працювати, вчитись на відмінно, бути здоровим, необхідно щодня вживати  багато овочів та фруктів</a:t>
            </a:r>
            <a:r>
              <a:rPr lang="uk-UA" sz="2200" dirty="0"/>
              <a:t>.</a:t>
            </a:r>
            <a:endParaRPr lang="ru-RU" sz="2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571168"/>
            <a:ext cx="1285851" cy="128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772400" cy="1285884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ІІІ ЕТАП</a:t>
            </a:r>
            <a:endParaRPr lang="uk-UA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357298"/>
            <a:ext cx="7772400" cy="528641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ІНДИВІДУАЛЬНА РОБОТА</a:t>
            </a:r>
          </a:p>
          <a:p>
            <a:pPr>
              <a:buNone/>
            </a:pPr>
            <a:r>
              <a:rPr lang="uk-UA" dirty="0" smtClean="0"/>
              <a:t>    Кожен учасник, користуючись </a:t>
            </a:r>
            <a:r>
              <a:rPr lang="uk-UA" dirty="0" smtClean="0"/>
              <a:t>складеним планом, </a:t>
            </a:r>
            <a:r>
              <a:rPr lang="uk-UA" dirty="0" smtClean="0"/>
              <a:t>повинен написати</a:t>
            </a:r>
            <a:r>
              <a:rPr lang="uk-UA" dirty="0" smtClean="0"/>
              <a:t> </a:t>
            </a:r>
            <a:r>
              <a:rPr lang="uk-UA" dirty="0" smtClean="0"/>
              <a:t>твір </a:t>
            </a:r>
            <a:r>
              <a:rPr lang="uk-UA" dirty="0" smtClean="0"/>
              <a:t>на тему:</a:t>
            </a: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dirty="0" err="1" smtClean="0"/>
              <a:t>“</a:t>
            </a:r>
            <a:r>
              <a:rPr lang="uk-UA" sz="3600" i="1" dirty="0" err="1" smtClean="0"/>
              <a:t>Як</a:t>
            </a:r>
            <a:r>
              <a:rPr lang="uk-UA" sz="3600" i="1" dirty="0" smtClean="0"/>
              <a:t> зберегти власне</a:t>
            </a:r>
          </a:p>
          <a:p>
            <a:pPr>
              <a:buNone/>
            </a:pPr>
            <a:r>
              <a:rPr lang="uk-UA" sz="3600" i="1" dirty="0" smtClean="0"/>
              <a:t>   здоров</a:t>
            </a:r>
            <a:r>
              <a:rPr lang="en-US" sz="3600" i="1" dirty="0" smtClean="0"/>
              <a:t>’</a:t>
            </a:r>
            <a:r>
              <a:rPr lang="uk-UA" sz="3600" i="1" dirty="0" smtClean="0"/>
              <a:t>я? “</a:t>
            </a:r>
          </a:p>
          <a:p>
            <a:pPr>
              <a:buNone/>
            </a:pPr>
            <a:r>
              <a:rPr lang="uk-UA" dirty="0" smtClean="0"/>
              <a:t>   У </a:t>
            </a:r>
            <a:r>
              <a:rPr lang="uk-UA" dirty="0" smtClean="0"/>
              <a:t>тексті використати </a:t>
            </a:r>
          </a:p>
          <a:p>
            <a:pPr>
              <a:buNone/>
            </a:pPr>
            <a:r>
              <a:rPr lang="uk-UA" dirty="0" smtClean="0"/>
              <a:t>   прислівники</a:t>
            </a:r>
            <a:r>
              <a:rPr lang="uk-UA" dirty="0" smtClean="0"/>
              <a:t>, підкреслити їх.                                  </a:t>
            </a:r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429000"/>
            <a:ext cx="32861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143000" y="0"/>
            <a:ext cx="7772400" cy="1857364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ПІДСУМОК УРОКУ</a:t>
            </a:r>
            <a:endParaRPr lang="uk-UA" b="1" i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1828800" y="1428736"/>
            <a:ext cx="6400800" cy="2286016"/>
          </a:xfrm>
        </p:spPr>
        <p:txBody>
          <a:bodyPr/>
          <a:lstStyle/>
          <a:p>
            <a:r>
              <a:rPr lang="uk-UA" sz="4400" dirty="0" smtClean="0"/>
              <a:t>Чи досягли ви поставленої мети?</a:t>
            </a:r>
            <a:endParaRPr lang="uk-UA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521017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ДОМАШНЄ ЗАВДАННЯ</a:t>
            </a:r>
            <a:endParaRPr lang="uk-UA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981200"/>
            <a:ext cx="4714884" cy="41148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ПОВТОРИТИ ВИВЧЕНЕ ПРО ПРИСЛІВНИК </a:t>
            </a:r>
          </a:p>
          <a:p>
            <a:pPr algn="ctr">
              <a:buNone/>
            </a:pPr>
            <a:r>
              <a:rPr lang="uk-UA" dirty="0" smtClean="0"/>
              <a:t>(с. 188 – 231)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ПІДГОТУВАТИСЯ </a:t>
            </a:r>
          </a:p>
          <a:p>
            <a:pPr algn="ctr">
              <a:buNone/>
            </a:pPr>
            <a:r>
              <a:rPr lang="uk-UA" dirty="0" smtClean="0"/>
              <a:t>ДО КОНТРОЛЬНОЇ РОБОТИ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643182"/>
            <a:ext cx="3038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61341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2428868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tx1">
                    <a:lumMod val="85000"/>
                  </a:schemeClr>
                </a:solidFill>
              </a:rPr>
              <a:t>ВИХОВАННЯ СТІЙКИХ НАВИЧОК ПІКЛУВАННЯ ПРО ВЛАСНЕ ЗДОРОВ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’</a:t>
            </a:r>
            <a:r>
              <a:rPr lang="uk-UA" sz="3200" dirty="0" smtClean="0">
                <a:solidFill>
                  <a:schemeClr val="tx1">
                    <a:lumMod val="85000"/>
                  </a:schemeClr>
                </a:solidFill>
              </a:rPr>
              <a:t>Я ПІД </a:t>
            </a:r>
            <a:r>
              <a:rPr lang="uk-UA" sz="3200" dirty="0" smtClean="0">
                <a:solidFill>
                  <a:schemeClr val="tx1">
                    <a:lumMod val="85000"/>
                  </a:schemeClr>
                </a:solidFill>
              </a:rPr>
              <a:t>ЧАС ВИВЧЕННЯ </a:t>
            </a:r>
            <a:r>
              <a:rPr lang="uk-UA" sz="3200" dirty="0" smtClean="0">
                <a:solidFill>
                  <a:schemeClr val="tx1">
                    <a:lumMod val="85000"/>
                  </a:schemeClr>
                </a:solidFill>
              </a:rPr>
              <a:t>ПРИСЛІВНИКОВИХ СПОЛУЧЕНЬ</a:t>
            </a:r>
            <a:endParaRPr lang="uk-UA" sz="3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807246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7772400" cy="857250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</a:rPr>
              <a:t>ЗДОРОВИЙ СПОСІБ ЖИТТЯ</a:t>
            </a:r>
            <a:endParaRPr lang="uk-UA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772400" cy="857256"/>
          </a:xfrm>
        </p:spPr>
        <p:txBody>
          <a:bodyPr/>
          <a:lstStyle/>
          <a:p>
            <a:pPr lvl="0" algn="ctr"/>
            <a:r>
              <a:rPr lang="uk-UA" b="1" dirty="0" smtClean="0">
                <a:solidFill>
                  <a:srgbClr val="C00000"/>
                </a:solidFill>
              </a:rPr>
              <a:t>Вписати </a:t>
            </a:r>
            <a:r>
              <a:rPr lang="uk-UA" b="1" i="1" dirty="0" smtClean="0">
                <a:solidFill>
                  <a:srgbClr val="C00000"/>
                </a:solidFill>
              </a:rPr>
              <a:t>-</a:t>
            </a:r>
            <a:r>
              <a:rPr lang="uk-UA" b="1" i="1" dirty="0" smtClean="0">
                <a:solidFill>
                  <a:srgbClr val="C00000"/>
                </a:solidFill>
              </a:rPr>
              <a:t>н- </a:t>
            </a:r>
            <a:r>
              <a:rPr lang="uk-UA" b="1" dirty="0" smtClean="0">
                <a:solidFill>
                  <a:srgbClr val="C00000"/>
                </a:solidFill>
              </a:rPr>
              <a:t>чи </a:t>
            </a:r>
            <a:r>
              <a:rPr lang="uk-UA" b="1" i="1" dirty="0" err="1" smtClean="0">
                <a:solidFill>
                  <a:srgbClr val="C00000"/>
                </a:solidFill>
              </a:rPr>
              <a:t>-</a:t>
            </a:r>
            <a:r>
              <a:rPr lang="uk-UA" b="1" i="1" dirty="0" err="1" smtClean="0">
                <a:solidFill>
                  <a:srgbClr val="C00000"/>
                </a:solidFill>
              </a:rPr>
              <a:t>нн-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7500990" cy="473870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</a:t>
            </a:r>
            <a:r>
              <a:rPr lang="uk-UA" dirty="0" err="1" smtClean="0"/>
              <a:t>Неухиль</a:t>
            </a:r>
            <a:r>
              <a:rPr lang="uk-UA" dirty="0" smtClean="0"/>
              <a:t>..</a:t>
            </a:r>
            <a:r>
              <a:rPr lang="uk-UA" dirty="0" smtClean="0"/>
              <a:t>о                </a:t>
            </a:r>
            <a:r>
              <a:rPr lang="uk-UA" dirty="0" err="1" smtClean="0"/>
              <a:t>неодмі</a:t>
            </a:r>
            <a:r>
              <a:rPr lang="uk-UA" dirty="0" smtClean="0"/>
              <a:t>..</a:t>
            </a:r>
            <a:r>
              <a:rPr lang="uk-UA" dirty="0" smtClean="0"/>
              <a:t>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uk-UA" dirty="0" err="1" smtClean="0"/>
              <a:t>щоде</a:t>
            </a:r>
            <a:r>
              <a:rPr lang="uk-UA" dirty="0" smtClean="0"/>
              <a:t>..о                      </a:t>
            </a:r>
            <a:r>
              <a:rPr lang="uk-UA" dirty="0" err="1" smtClean="0"/>
              <a:t>сумлі</a:t>
            </a:r>
            <a:r>
              <a:rPr lang="uk-UA" dirty="0" smtClean="0"/>
              <a:t>..</a:t>
            </a:r>
            <a:r>
              <a:rPr lang="uk-UA" dirty="0" smtClean="0"/>
              <a:t>о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        стара</a:t>
            </a:r>
            <a:r>
              <a:rPr lang="uk-UA" dirty="0" smtClean="0"/>
              <a:t>..</a:t>
            </a:r>
            <a:r>
              <a:rPr lang="uk-UA" dirty="0" smtClean="0"/>
              <a:t>о                      </a:t>
            </a:r>
            <a:r>
              <a:rPr lang="uk-UA" dirty="0" err="1" smtClean="0"/>
              <a:t>зосередже</a:t>
            </a:r>
            <a:r>
              <a:rPr lang="uk-UA" dirty="0" smtClean="0"/>
              <a:t>..</a:t>
            </a:r>
            <a:r>
              <a:rPr lang="uk-UA" dirty="0" smtClean="0"/>
              <a:t>о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  </a:t>
            </a:r>
            <a:r>
              <a:rPr lang="uk-UA" dirty="0" err="1" smtClean="0"/>
              <a:t>захопле</a:t>
            </a:r>
            <a:r>
              <a:rPr lang="uk-UA" dirty="0" smtClean="0"/>
              <a:t>..о                  </a:t>
            </a:r>
            <a:r>
              <a:rPr lang="uk-UA" dirty="0" err="1" smtClean="0"/>
              <a:t>впевне</a:t>
            </a:r>
            <a:r>
              <a:rPr lang="uk-UA" dirty="0" smtClean="0"/>
              <a:t>..</a:t>
            </a:r>
            <a:r>
              <a:rPr lang="uk-UA" dirty="0" smtClean="0"/>
              <a:t>о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uk-UA" sz="4400" i="1" dirty="0" smtClean="0">
                <a:solidFill>
                  <a:srgbClr val="C00000"/>
                </a:solidFill>
              </a:rPr>
              <a:t>Зробіть висновок про подвоєння в прислівниках</a:t>
            </a:r>
            <a:endParaRPr lang="uk-UA"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00042"/>
            <a:ext cx="7772400" cy="1000132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З чого починати і про що пам’ятати?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uk-UA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428736"/>
            <a:ext cx="8001000" cy="4667264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dirty="0" smtClean="0"/>
              <a:t>  </a:t>
            </a:r>
            <a:r>
              <a:rPr lang="uk-UA" b="1" dirty="0" smtClean="0">
                <a:solidFill>
                  <a:srgbClr val="C00000"/>
                </a:solidFill>
              </a:rPr>
              <a:t>Д</a:t>
            </a:r>
            <a:r>
              <a:rPr lang="uk-UA" b="1" dirty="0" smtClean="0">
                <a:solidFill>
                  <a:srgbClr val="C00000"/>
                </a:solidFill>
              </a:rPr>
              <a:t>одай прислівник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(як? яким способом? коли? та інші)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</a:t>
            </a:r>
            <a:r>
              <a:rPr lang="uk-UA" dirty="0" smtClean="0"/>
              <a:t>умиватися </a:t>
            </a:r>
            <a:r>
              <a:rPr lang="uk-UA" dirty="0" smtClean="0"/>
              <a:t>холодною водою </a:t>
            </a:r>
            <a:r>
              <a:rPr lang="uk-UA" dirty="0" smtClean="0"/>
              <a:t>(?)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    робити ранкову зарядку (?)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вживати гарячі страви (?)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брати участь у туристичних походах (?)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активно рухатися (?)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загартовуватися (?)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влітку на природі ходити (?)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1214446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ХВИЛИНА ВІДПОЧИНКУ</a:t>
            </a: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1127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728667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4714884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10000"/>
                  </a:schemeClr>
                </a:solidFill>
              </a:rPr>
              <a:t>        </a:t>
            </a: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ВИКОНАННЯ ВПРАВ</a:t>
            </a:r>
          </a:p>
          <a:p>
            <a:pPr algn="ctr">
              <a:buNone/>
            </a:pP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ДЛЯ ПРОФІЛАКТИКИ </a:t>
            </a:r>
          </a:p>
          <a:p>
            <a:pPr algn="ctr">
              <a:buNone/>
            </a:pP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ЗОРОВОЇ ВТОМИ </a:t>
            </a:r>
          </a:p>
          <a:p>
            <a:pPr algn="ctr">
              <a:buNone/>
            </a:pP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ТА КОРОТКОЗОРОСТІ </a:t>
            </a:r>
          </a:p>
          <a:p>
            <a:pPr algn="ctr">
              <a:buNone/>
            </a:pP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У ШКОЛЯРІВ</a:t>
            </a:r>
            <a:endParaRPr lang="ru-RU" sz="2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8072462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“ АЖУРНА ПИЛКА”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214414" y="1571612"/>
            <a:ext cx="6929486" cy="4786346"/>
          </a:xfrm>
        </p:spPr>
        <p:txBody>
          <a:bodyPr/>
          <a:lstStyle/>
          <a:p>
            <a:pPr marL="514350" indent="-514350" algn="ctr">
              <a:buNone/>
            </a:pPr>
            <a:r>
              <a:rPr lang="uk-UA" sz="4000" b="1" i="1" dirty="0" smtClean="0">
                <a:solidFill>
                  <a:srgbClr val="C00000"/>
                </a:solidFill>
              </a:rPr>
              <a:t>І ЕТАП</a:t>
            </a:r>
          </a:p>
          <a:p>
            <a:pPr marL="514350" indent="-514350">
              <a:buNone/>
            </a:pPr>
            <a:endParaRPr lang="uk-UA" dirty="0"/>
          </a:p>
          <a:p>
            <a:pPr marL="514350" indent="-514350">
              <a:buAutoNum type="arabicPeriod"/>
            </a:pPr>
            <a:r>
              <a:rPr lang="uk-UA" dirty="0" smtClean="0"/>
              <a:t>Клас ділиться на групи.</a:t>
            </a:r>
          </a:p>
          <a:p>
            <a:pPr marL="514350" indent="-514350">
              <a:buAutoNum type="arabicPeriod"/>
            </a:pPr>
            <a:r>
              <a:rPr lang="uk-UA" dirty="0" smtClean="0"/>
              <a:t>Кожна група обирає капітана і отримує завдання.</a:t>
            </a:r>
          </a:p>
          <a:p>
            <a:pPr marL="514350" indent="-514350">
              <a:buAutoNum type="arabicPeriod"/>
            </a:pPr>
            <a:r>
              <a:rPr lang="uk-UA" dirty="0" smtClean="0"/>
              <a:t>Група виконує завдання,  капітан звітує про його виконання.</a:t>
            </a:r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643050"/>
            <a:ext cx="1393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72400" cy="1571628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ІІ ЕТАП</a:t>
            </a:r>
            <a:endParaRPr lang="uk-UA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85860"/>
            <a:ext cx="7772400" cy="48101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Капітани виходять до дошки, зачитують складені речення, </a:t>
            </a:r>
            <a:r>
              <a:rPr lang="uk-UA" dirty="0" smtClean="0"/>
              <a:t>які </a:t>
            </a:r>
            <a:r>
              <a:rPr lang="uk-UA" dirty="0" smtClean="0"/>
              <a:t>виражають тему чи головну думку тексту.</a:t>
            </a:r>
          </a:p>
          <a:p>
            <a:pPr marL="514350" indent="-514350">
              <a:buAutoNum type="arabicPeriod"/>
            </a:pPr>
            <a:r>
              <a:rPr lang="uk-UA" dirty="0" smtClean="0"/>
              <a:t>Речення записують на дошці і в зошиті у вигляді плану.</a:t>
            </a:r>
          </a:p>
          <a:p>
            <a:pPr marL="514350" indent="-514350">
              <a:buAutoNum type="arabicPeriod"/>
            </a:pPr>
            <a:r>
              <a:rPr lang="uk-UA" dirty="0" smtClean="0"/>
              <a:t>Кожна група робить висновок про використання прислівників у тексті та їх правопис.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494347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772400" cy="85725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ФІЗКУЛЬТУРА І СПОРТ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986738" cy="5167330"/>
          </a:xfrm>
        </p:spPr>
        <p:txBody>
          <a:bodyPr/>
          <a:lstStyle/>
          <a:p>
            <a:pPr>
              <a:buNone/>
            </a:pPr>
            <a:r>
              <a:rPr lang="uk-UA" sz="2200" dirty="0" smtClean="0"/>
              <a:t>     У </a:t>
            </a:r>
            <a:r>
              <a:rPr lang="uk-UA" sz="2200" dirty="0"/>
              <a:t>житті багатьох людей, особливо молодих, фізкультура і спорт посідають помітне місце. Спорт, здоровий спосіб життя без тютюну, алкоголю, наркотичних речовин сприяють фізичному розвиткові людини, поліпшують її фізичне і духовне здоров’я. Тому щодня займатися спортом, фізичними вправами необхідно  тим, хто не має якихось виняткових здібностей і нахилів. Особливо це корисно людям, діяльність яких безпосередньо не </a:t>
            </a:r>
            <a:r>
              <a:rPr lang="uk-UA" sz="2200" dirty="0" err="1"/>
              <a:t>пов’</a:t>
            </a:r>
            <a:r>
              <a:rPr lang="ru-RU" sz="2200" dirty="0" err="1"/>
              <a:t>язана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значними</a:t>
            </a:r>
            <a:r>
              <a:rPr lang="ru-RU" sz="2200" dirty="0"/>
              <a:t> </a:t>
            </a:r>
            <a:r>
              <a:rPr lang="ru-RU" sz="2200" dirty="0" err="1"/>
              <a:t>фізичними</a:t>
            </a:r>
            <a:r>
              <a:rPr lang="ru-RU" sz="2200" dirty="0"/>
              <a:t> </a:t>
            </a:r>
            <a:r>
              <a:rPr lang="ru-RU" sz="2200" dirty="0" err="1"/>
              <a:t>навантаженнями</a:t>
            </a:r>
            <a:r>
              <a:rPr lang="ru-RU" sz="2200" dirty="0"/>
              <a:t>. Яке то </a:t>
            </a:r>
            <a:r>
              <a:rPr lang="ru-RU" sz="2200" dirty="0" err="1"/>
              <a:t>хвилювання</a:t>
            </a:r>
            <a:r>
              <a:rPr lang="ru-RU" sz="2200" dirty="0"/>
              <a:t>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радість</a:t>
            </a:r>
            <a:r>
              <a:rPr lang="ru-RU" sz="2200" dirty="0"/>
              <a:t> – </a:t>
            </a:r>
            <a:r>
              <a:rPr lang="ru-RU" sz="2200" dirty="0" err="1" smtClean="0"/>
              <a:t>плисти</a:t>
            </a:r>
            <a:r>
              <a:rPr lang="ru-RU" sz="2200" dirty="0" smtClean="0"/>
              <a:t> на </a:t>
            </a:r>
            <a:r>
              <a:rPr lang="ru-RU" sz="2200" dirty="0" err="1"/>
              <a:t>каное</a:t>
            </a:r>
            <a:r>
              <a:rPr lang="ru-RU" sz="2200" dirty="0"/>
              <a:t> </a:t>
            </a:r>
            <a:r>
              <a:rPr lang="ru-RU" sz="2200" dirty="0" err="1"/>
              <a:t>бурхливою</a:t>
            </a:r>
            <a:r>
              <a:rPr lang="ru-RU" sz="2200" dirty="0"/>
              <a:t> </a:t>
            </a:r>
            <a:r>
              <a:rPr lang="ru-RU" sz="2200" dirty="0" err="1"/>
              <a:t>річкою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спускатися</a:t>
            </a:r>
            <a:r>
              <a:rPr lang="ru-RU" sz="2200" dirty="0"/>
              <a:t> на </a:t>
            </a:r>
            <a:r>
              <a:rPr lang="ru-RU" sz="2200" dirty="0" err="1"/>
              <a:t>лижах</a:t>
            </a:r>
            <a:r>
              <a:rPr lang="ru-RU" sz="2200" dirty="0"/>
              <a:t> </a:t>
            </a:r>
            <a:r>
              <a:rPr lang="ru-RU" sz="2200" dirty="0" err="1"/>
              <a:t>засніженою</a:t>
            </a:r>
            <a:r>
              <a:rPr lang="ru-RU" sz="2200" dirty="0"/>
              <a:t> горою </a:t>
            </a:r>
            <a:r>
              <a:rPr lang="ru-RU" sz="2200" dirty="0" err="1"/>
              <a:t>наввипередки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вітром</a:t>
            </a:r>
            <a:r>
              <a:rPr lang="ru-RU" sz="2200" dirty="0"/>
              <a:t>. Людина, далека </a:t>
            </a:r>
            <a:r>
              <a:rPr lang="ru-RU" sz="2200" dirty="0" err="1"/>
              <a:t>від</a:t>
            </a:r>
            <a:r>
              <a:rPr lang="ru-RU" sz="2200" dirty="0"/>
              <a:t> спорту, </a:t>
            </a:r>
            <a:r>
              <a:rPr lang="ru-RU" sz="2200" dirty="0" err="1"/>
              <a:t>мимоволі</a:t>
            </a:r>
            <a:r>
              <a:rPr lang="ru-RU" sz="2200" dirty="0"/>
              <a:t> </a:t>
            </a:r>
            <a:r>
              <a:rPr lang="ru-RU" sz="2200" dirty="0" err="1"/>
              <a:t>втрачає</a:t>
            </a:r>
            <a:r>
              <a:rPr lang="ru-RU" sz="2200" dirty="0"/>
              <a:t> </a:t>
            </a:r>
            <a:r>
              <a:rPr lang="ru-RU" sz="2200" dirty="0" err="1"/>
              <a:t>багато</a:t>
            </a:r>
            <a:r>
              <a:rPr lang="ru-RU" sz="2200" dirty="0"/>
              <a:t> </a:t>
            </a:r>
            <a:r>
              <a:rPr lang="ru-RU" sz="2200" dirty="0" err="1"/>
              <a:t>радісного</a:t>
            </a:r>
            <a:r>
              <a:rPr lang="ru-RU" sz="2200" dirty="0"/>
              <a:t> </a:t>
            </a:r>
            <a:r>
              <a:rPr lang="ru-RU" sz="2200" dirty="0" err="1"/>
              <a:t>й</a:t>
            </a:r>
            <a:r>
              <a:rPr lang="ru-RU" sz="2200" dirty="0"/>
              <a:t> </a:t>
            </a:r>
            <a:r>
              <a:rPr lang="ru-RU" sz="2200" dirty="0" err="1"/>
              <a:t>приємного</a:t>
            </a:r>
            <a:r>
              <a:rPr lang="ru-RU" sz="2200" dirty="0"/>
              <a:t>, </a:t>
            </a:r>
            <a:r>
              <a:rPr lang="ru-RU" sz="2200" dirty="0" err="1"/>
              <a:t>адже</a:t>
            </a:r>
            <a:r>
              <a:rPr lang="ru-RU" sz="2200" dirty="0"/>
              <a:t> </a:t>
            </a:r>
            <a:r>
              <a:rPr lang="ru-RU" sz="2200" dirty="0" err="1"/>
              <a:t>почуття</a:t>
            </a:r>
            <a:r>
              <a:rPr lang="ru-RU" sz="2200" dirty="0"/>
              <a:t> </a:t>
            </a:r>
            <a:r>
              <a:rPr lang="ru-RU" sz="2200" dirty="0" err="1"/>
              <a:t>власної</a:t>
            </a:r>
            <a:r>
              <a:rPr lang="ru-RU" sz="2200" dirty="0"/>
              <a:t> </a:t>
            </a:r>
            <a:r>
              <a:rPr lang="ru-RU" sz="2200" dirty="0" err="1"/>
              <a:t>сили</a:t>
            </a:r>
            <a:r>
              <a:rPr lang="ru-RU" sz="2200" dirty="0"/>
              <a:t>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фізичної</a:t>
            </a:r>
            <a:r>
              <a:rPr lang="ru-RU" sz="2200" dirty="0"/>
              <a:t> </a:t>
            </a:r>
            <a:r>
              <a:rPr lang="ru-RU" sz="2200" dirty="0" err="1"/>
              <a:t>повноцінності</a:t>
            </a:r>
            <a:r>
              <a:rPr lang="ru-RU" sz="2200" dirty="0"/>
              <a:t>, </a:t>
            </a:r>
            <a:r>
              <a:rPr lang="ru-RU" sz="2200" dirty="0" err="1"/>
              <a:t>радості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змагання</a:t>
            </a:r>
            <a:r>
              <a:rPr lang="ru-RU" sz="2200" dirty="0"/>
              <a:t> </a:t>
            </a:r>
            <a:r>
              <a:rPr lang="ru-RU" sz="2200" dirty="0" err="1"/>
              <a:t>і</a:t>
            </a:r>
            <a:r>
              <a:rPr lang="ru-RU" sz="2200" dirty="0"/>
              <a:t> перемоги – все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залишає</a:t>
            </a:r>
            <a:r>
              <a:rPr lang="ru-RU" sz="2200" dirty="0"/>
              <a:t> </a:t>
            </a:r>
            <a:r>
              <a:rPr lang="ru-RU" sz="2200" dirty="0" err="1"/>
              <a:t>незабутнє</a:t>
            </a:r>
            <a:r>
              <a:rPr lang="ru-RU" sz="2200" dirty="0"/>
              <a:t> </a:t>
            </a:r>
            <a:r>
              <a:rPr lang="ru-RU" sz="2200" dirty="0" err="1"/>
              <a:t>враження</a:t>
            </a:r>
            <a:r>
              <a:rPr lang="ru-RU" sz="2200" dirty="0"/>
              <a:t>. Спорт  </a:t>
            </a:r>
            <a:r>
              <a:rPr lang="ru-RU" sz="2200" dirty="0" err="1"/>
              <a:t>виховує</a:t>
            </a:r>
            <a:r>
              <a:rPr lang="ru-RU" sz="2200" dirty="0"/>
              <a:t> </a:t>
            </a:r>
            <a:r>
              <a:rPr lang="ru-RU" sz="2200" dirty="0" err="1"/>
              <a:t>колективізм</a:t>
            </a:r>
            <a:r>
              <a:rPr lang="ru-RU" sz="2200" dirty="0"/>
              <a:t>, </a:t>
            </a:r>
            <a:r>
              <a:rPr lang="ru-RU" sz="2200" dirty="0" err="1"/>
              <a:t>щиросердість</a:t>
            </a:r>
            <a:r>
              <a:rPr lang="ru-RU" sz="2200" dirty="0"/>
              <a:t>, волю, </a:t>
            </a:r>
            <a:r>
              <a:rPr lang="ru-RU" sz="2200" dirty="0" err="1"/>
              <a:t>дисципліну</a:t>
            </a:r>
            <a:r>
              <a:rPr lang="ru-RU" sz="2200" dirty="0"/>
              <a:t>, </a:t>
            </a:r>
            <a:r>
              <a:rPr lang="ru-RU" sz="2200" dirty="0" err="1"/>
              <a:t>допомагає</a:t>
            </a:r>
            <a:r>
              <a:rPr lang="ru-RU" sz="2200" dirty="0"/>
              <a:t> </a:t>
            </a:r>
            <a:r>
              <a:rPr lang="ru-RU" sz="2200" dirty="0" err="1"/>
              <a:t>глибше</a:t>
            </a:r>
            <a:r>
              <a:rPr lang="ru-RU" sz="2200" dirty="0"/>
              <a:t> </a:t>
            </a:r>
            <a:r>
              <a:rPr lang="ru-RU" sz="2200" dirty="0" err="1"/>
              <a:t>розуміти</a:t>
            </a:r>
            <a:r>
              <a:rPr lang="ru-RU" sz="2200" dirty="0"/>
              <a:t> природу.</a:t>
            </a:r>
          </a:p>
          <a:p>
            <a:endParaRPr lang="uk-UA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9"/>
            <a:ext cx="128585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01068976">
  <a:themeElements>
    <a:clrScheme name="Тема Offic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18c3e16163b8411fd95531ed1d0b143a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5c2db6c5baa0ac3fc502334ce7d6a781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TP001068976</AuthoringAssetId>
    <AssetId xmlns="145c5697-5eb5-440b-b2f1-a8273fb59250">TS001068976</AssetId>
  </documentManagement>
</p:properties>
</file>

<file path=customXml/itemProps1.xml><?xml version="1.0" encoding="utf-8"?>
<ds:datastoreItem xmlns:ds="http://schemas.openxmlformats.org/officeDocument/2006/customXml" ds:itemID="{50C1B714-1E28-4FA0-8238-3BF509E038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5EB084-6960-422B-BBB1-7C0940A2A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CCD92DC-6CA0-4E81-A256-472CD7A5264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EF47718-8DEE-41E1-8968-300526A26102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TS001068976</Template>
  <TotalTime>488</TotalTime>
  <Words>759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TS001068976</vt:lpstr>
      <vt:lpstr>УРОК УКРАЇНСЬКОЇ МОВИ  В 7 КЛАСІ</vt:lpstr>
      <vt:lpstr>ВИХОВАННЯ СТІЙКИХ НАВИЧОК ПІКЛУВАННЯ ПРО ВЛАСНЕ ЗДОРОВ’Я ПІД ЧАС ВИВЧЕННЯ ПРИСЛІВНИКОВИХ СПОЛУЧЕНЬ</vt:lpstr>
      <vt:lpstr>ЗДОРОВИЙ СПОСІБ ЖИТТЯ</vt:lpstr>
      <vt:lpstr>Вписати -н- чи -нн- </vt:lpstr>
      <vt:lpstr>З чого починати і про що пам’ятати? </vt:lpstr>
      <vt:lpstr>ХВИЛИНА ВІДПОЧИНКУ</vt:lpstr>
      <vt:lpstr>“ АЖУРНА ПИЛКА”</vt:lpstr>
      <vt:lpstr>ІІ ЕТАП</vt:lpstr>
      <vt:lpstr>ФІЗКУЛЬТУРА І СПОРТ </vt:lpstr>
      <vt:lpstr>СОН</vt:lpstr>
      <vt:lpstr>ОСОБИСТА ГІГІЄНА </vt:lpstr>
      <vt:lpstr>ЇЖА – ДЖЕРЕЛО ЕНЕРГІЇ</vt:lpstr>
      <vt:lpstr>ІІІ ЕТАП</vt:lpstr>
      <vt:lpstr>ПІДСУМОК УРОКУ</vt:lpstr>
      <vt:lpstr>ДОМАШНЄ ЗАВДАННЯ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dcterms:created xsi:type="dcterms:W3CDTF">2012-03-12T19:41:28Z</dcterms:created>
  <dcterms:modified xsi:type="dcterms:W3CDTF">2012-03-14T19:07:41Z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1049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PrimaryImageGen">
    <vt:lpwstr>1</vt:lpwstr>
  </property>
  <property fmtid="{D5CDD505-2E9C-101B-9397-08002B2CF9AE}" pid="9" name="UANotes">
    <vt:lpwstr>LEGACY PPTDT. 421488L. June 2003 retrofit</vt:lpwstr>
  </property>
  <property fmtid="{D5CDD505-2E9C-101B-9397-08002B2CF9AE}" pid="10" name="ContentTypeId">
    <vt:lpwstr>0x0101006025706CF4CD034688BEBAE97A2E701D0202001F9DE411C1B38343BE78B0080F632418</vt:lpwstr>
  </property>
  <property fmtid="{D5CDD505-2E9C-101B-9397-08002B2CF9AE}" pid="11" name="display_urn:schemas-microsoft-com:office:office#APAuthor">
    <vt:lpwstr>REDMOND\cynvey</vt:lpwstr>
  </property>
  <property fmtid="{D5CDD505-2E9C-101B-9397-08002B2CF9AE}" pid="12" name="APAuthor">
    <vt:lpwstr>241</vt:lpwstr>
  </property>
  <property fmtid="{D5CDD505-2E9C-101B-9397-08002B2CF9AE}" pid="13" name="CHMName">
    <vt:lpwstr/>
  </property>
  <property fmtid="{D5CDD505-2E9C-101B-9397-08002B2CF9AE}" pid="14" name="IsDeleted">
    <vt:lpwstr>0</vt:lpwstr>
  </property>
  <property fmtid="{D5CDD505-2E9C-101B-9397-08002B2CF9AE}" pid="15" name="Milestone">
    <vt:lpwstr>Continuous</vt:lpwstr>
  </property>
  <property fmtid="{D5CDD505-2E9C-101B-9397-08002B2CF9AE}" pid="16" name="ParentAssetId">
    <vt:lpwstr/>
  </property>
  <property fmtid="{D5CDD505-2E9C-101B-9397-08002B2CF9AE}" pid="17" name="ShowIn">
    <vt:lpwstr>Show everywhere</vt:lpwstr>
  </property>
  <property fmtid="{D5CDD505-2E9C-101B-9397-08002B2CF9AE}" pid="18" name="AssetId">
    <vt:lpwstr>TS001068976</vt:lpwstr>
  </property>
  <property fmtid="{D5CDD505-2E9C-101B-9397-08002B2CF9AE}" pid="19" name="IsSearchable">
    <vt:lpwstr>0</vt:lpwstr>
  </property>
  <property fmtid="{D5CDD505-2E9C-101B-9397-08002B2CF9AE}" pid="20" name="EditorialStatus">
    <vt:lpwstr/>
  </property>
  <property fmtid="{D5CDD505-2E9C-101B-9397-08002B2CF9AE}" pid="21" name="NumericId">
    <vt:lpwstr>-1.00000000000000</vt:lpwstr>
  </property>
  <property fmtid="{D5CDD505-2E9C-101B-9397-08002B2CF9AE}" pid="22" name="PublishTargets">
    <vt:lpwstr>OfficeOnline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103</vt:lpwstr>
  </property>
  <property fmtid="{D5CDD505-2E9C-101B-9397-08002B2CF9AE}" pid="25" name="SourceTitle">
    <vt:lpwstr>Azure design template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UALocComments">
    <vt:lpwstr/>
  </property>
  <property fmtid="{D5CDD505-2E9C-101B-9397-08002B2CF9AE}" pid="29" name="Applications">
    <vt:lpwstr>172;#Office 2000;#-1;#TBD;#-1;#TBD;#-1;#TBD;#-1;#TBD;#-1;#TBD;#-1;#TBD;#-1;#TBD</vt:lpwstr>
  </property>
  <property fmtid="{D5CDD505-2E9C-101B-9397-08002B2CF9AE}" pid="30" name="Content Type">
    <vt:lpwstr>OOFile</vt:lpwstr>
  </property>
  <property fmtid="{D5CDD505-2E9C-101B-9397-08002B2CF9AE}" pid="31" name="AuthoringAssetId">
    <vt:lpwstr>TP001068976</vt:lpwstr>
  </property>
  <property fmtid="{D5CDD505-2E9C-101B-9397-08002B2CF9AE}" pid="32" name="NumericAssetId">
    <vt:lpwstr/>
  </property>
  <property fmtid="{D5CDD505-2E9C-101B-9397-08002B2CF9AE}" pid="33" name="AppVer">
    <vt:lpwstr/>
  </property>
</Properties>
</file>